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5"/>
  </p:notesMasterIdLst>
  <p:sldIdLst>
    <p:sldId id="257" r:id="rId3"/>
    <p:sldId id="258" r:id="rId4"/>
    <p:sldId id="279" r:id="rId5"/>
    <p:sldId id="261" r:id="rId6"/>
    <p:sldId id="281" r:id="rId7"/>
    <p:sldId id="283" r:id="rId8"/>
    <p:sldId id="266" r:id="rId9"/>
    <p:sldId id="267" r:id="rId10"/>
    <p:sldId id="268" r:id="rId11"/>
    <p:sldId id="273" r:id="rId12"/>
    <p:sldId id="277"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4" d="100"/>
          <a:sy n="84" d="100"/>
        </p:scale>
        <p:origin x="62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109349-CA67-4031-B009-89E477385BF9}" type="datetimeFigureOut">
              <a:rPr lang="en-US" smtClean="0"/>
              <a:t>12/11/2021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9D08B-5BC8-4B27-BBE8-C94C163B5BFB}" type="slidenum">
              <a:rPr lang="en-US" smtClean="0"/>
              <a:t>‹#›</a:t>
            </a:fld>
            <a:endParaRPr lang="en-US"/>
          </a:p>
        </p:txBody>
      </p:sp>
    </p:spTree>
    <p:extLst>
      <p:ext uri="{BB962C8B-B14F-4D97-AF65-F5344CB8AC3E}">
        <p14:creationId xmlns:p14="http://schemas.microsoft.com/office/powerpoint/2010/main" val="230615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5EA309-75C2-4CE0-9D72-DDE83E2D93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560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640384" indent="-640384" algn="just" eaLnBrk="1" hangingPunct="1">
              <a:lnSpc>
                <a:spcPct val="80000"/>
              </a:lnSpc>
              <a:spcAft>
                <a:spcPct val="25000"/>
              </a:spcAft>
              <a:buClr>
                <a:srgbClr val="FFC000"/>
              </a:buClr>
              <a:buFont typeface="Wingdings" pitchFamily="2" charset="2"/>
              <a:buChar char="§"/>
              <a:defRPr/>
            </a:pPr>
            <a:r>
              <a:rPr lang="en-US" altLang="en-US" sz="2900" dirty="0"/>
              <a:t>ADBP pioneered various initiatives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600" dirty="0"/>
              <a:t> </a:t>
            </a:r>
            <a:r>
              <a:rPr lang="en-US" altLang="en-US" sz="1900" dirty="0"/>
              <a:t>Introduction of combine harvesters,</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UHT treated milk processing units,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Development of poultry,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Potato chips industry in the country. </a:t>
            </a: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US" altLang="en-US" dirty="0"/>
              <a:t>Conversion of the ADBP into a Public Sector Company was approved by the Federal Government in consultation with State Bank of Pakistan through a summary in August 2002 by the Cabinet Division, </a:t>
            </a:r>
            <a:r>
              <a:rPr lang="en-US" altLang="en-US" dirty="0" err="1"/>
              <a:t>GoP</a:t>
            </a:r>
            <a:r>
              <a:rPr lang="en-US" altLang="en-US" dirty="0"/>
              <a:t>, and incorporated as a Public Sector company on October 23, 2002 under the companies Ordinance, 1984.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GB" altLang="en-US" dirty="0"/>
              <a:t>The purpose of ADBP was</a:t>
            </a:r>
            <a:r>
              <a:rPr lang="en-US" altLang="en-US" dirty="0"/>
              <a:t> to provide credit to the agriculturists for the development &amp; modernization of agriculture and for small cottage industries in rural areas. </a:t>
            </a:r>
          </a:p>
          <a:p>
            <a:pPr marL="640384" indent="-640384" algn="just" eaLnBrk="1" hangingPunct="1">
              <a:lnSpc>
                <a:spcPct val="80000"/>
              </a:lnSpc>
              <a:spcAft>
                <a:spcPct val="25000"/>
              </a:spcAft>
              <a:buClr>
                <a:srgbClr val="FFC000"/>
              </a:buClr>
              <a:buFont typeface="Wingdings" pitchFamily="2" charset="2"/>
              <a:buChar char="§"/>
              <a:defRPr/>
            </a:pPr>
            <a:r>
              <a:rPr lang="en-US" altLang="en-US" dirty="0"/>
              <a:t>ADBP pioneered various initiatives contributed to the agriculture sector of the country i.e. introduction of combine harvesters, UHT treated milk processing units, development of poultry and potato chips industry in the country.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sz="1400"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068" rtl="0" eaLnBrk="1" fontAlgn="auto" latinLnBrk="0" hangingPunct="1">
              <a:lnSpc>
                <a:spcPct val="100000"/>
              </a:lnSpc>
              <a:spcBef>
                <a:spcPts val="0"/>
              </a:spcBef>
              <a:spcAft>
                <a:spcPts val="0"/>
              </a:spcAft>
              <a:buClrTx/>
              <a:buSzTx/>
              <a:buFontTx/>
              <a:buNone/>
              <a:tabLst/>
              <a:defRPr/>
            </a:pPr>
            <a:fld id="{FAD175AF-0238-45AB-AAD3-E27681F4997F}"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068"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8659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640384" indent="-640384" algn="just" eaLnBrk="1" hangingPunct="1">
              <a:lnSpc>
                <a:spcPct val="80000"/>
              </a:lnSpc>
              <a:spcAft>
                <a:spcPct val="25000"/>
              </a:spcAft>
              <a:buClr>
                <a:srgbClr val="FFC000"/>
              </a:buClr>
              <a:buFont typeface="Wingdings" pitchFamily="2" charset="2"/>
              <a:buChar char="§"/>
              <a:defRPr/>
            </a:pPr>
            <a:r>
              <a:rPr lang="en-US" altLang="en-US" sz="2900" dirty="0"/>
              <a:t>ADBP pioneered various initiatives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600" dirty="0"/>
              <a:t> </a:t>
            </a:r>
            <a:r>
              <a:rPr lang="en-US" altLang="en-US" sz="1900" dirty="0"/>
              <a:t>Introduction of combine harvesters,</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UHT treated milk processing units,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Development of poultry,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Potato chips industry in the country. </a:t>
            </a: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US" altLang="en-US" dirty="0"/>
              <a:t>Conversion of the ADBP into a Public Sector Company was approved by the Federal Government in consultation with State Bank of Pakistan through a summary in August 2002 by the Cabinet Division, </a:t>
            </a:r>
            <a:r>
              <a:rPr lang="en-US" altLang="en-US" dirty="0" err="1"/>
              <a:t>GoP</a:t>
            </a:r>
            <a:r>
              <a:rPr lang="en-US" altLang="en-US" dirty="0"/>
              <a:t>, and incorporated as a Public Sector company on October 23, 2002 under the companies Ordinance, 1984.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GB" altLang="en-US" dirty="0"/>
              <a:t>The purpose of ADBP was</a:t>
            </a:r>
            <a:r>
              <a:rPr lang="en-US" altLang="en-US" dirty="0"/>
              <a:t> to provide credit to the agriculturists for the development &amp; modernization of agriculture and for small cottage industries in rural areas. </a:t>
            </a:r>
          </a:p>
          <a:p>
            <a:pPr marL="640384" indent="-640384" algn="just" eaLnBrk="1" hangingPunct="1">
              <a:lnSpc>
                <a:spcPct val="80000"/>
              </a:lnSpc>
              <a:spcAft>
                <a:spcPct val="25000"/>
              </a:spcAft>
              <a:buClr>
                <a:srgbClr val="FFC000"/>
              </a:buClr>
              <a:buFont typeface="Wingdings" pitchFamily="2" charset="2"/>
              <a:buChar char="§"/>
              <a:defRPr/>
            </a:pPr>
            <a:r>
              <a:rPr lang="en-US" altLang="en-US" dirty="0"/>
              <a:t>ADBP pioneered various initiatives contributed to the agriculture sector of the country i.e. introduction of combine harvesters, UHT treated milk processing units, development of poultry and potato chips industry in the country.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sz="1400"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068" rtl="0" eaLnBrk="1" fontAlgn="auto" latinLnBrk="0" hangingPunct="1">
              <a:lnSpc>
                <a:spcPct val="100000"/>
              </a:lnSpc>
              <a:spcBef>
                <a:spcPts val="0"/>
              </a:spcBef>
              <a:spcAft>
                <a:spcPts val="0"/>
              </a:spcAft>
              <a:buClrTx/>
              <a:buSzTx/>
              <a:buFontTx/>
              <a:buNone/>
              <a:tabLst/>
              <a:defRPr/>
            </a:pPr>
            <a:fld id="{FAD175AF-0238-45AB-AAD3-E27681F4997F}"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068"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342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640384" indent="-640384" algn="just" eaLnBrk="1" hangingPunct="1">
              <a:lnSpc>
                <a:spcPct val="80000"/>
              </a:lnSpc>
              <a:spcAft>
                <a:spcPct val="25000"/>
              </a:spcAft>
              <a:buClr>
                <a:srgbClr val="FFC000"/>
              </a:buClr>
              <a:buFont typeface="Wingdings" pitchFamily="2" charset="2"/>
              <a:buChar char="§"/>
              <a:defRPr/>
            </a:pPr>
            <a:r>
              <a:rPr lang="en-US" altLang="en-US" sz="2900" dirty="0"/>
              <a:t>ADBP pioneered various initiatives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600" dirty="0"/>
              <a:t> </a:t>
            </a:r>
            <a:r>
              <a:rPr lang="en-US" altLang="en-US" sz="1900" dirty="0"/>
              <a:t>Introduction of combine harvesters,</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UHT treated milk processing units,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Development of poultry,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Potato chips industry in the country. </a:t>
            </a: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US" altLang="en-US" dirty="0"/>
              <a:t>Conversion of the ADBP into a Public Sector Company was approved by the Federal Government in consultation with State Bank of Pakistan through a summary in August 2002 by the Cabinet Division, </a:t>
            </a:r>
            <a:r>
              <a:rPr lang="en-US" altLang="en-US" dirty="0" err="1"/>
              <a:t>GoP</a:t>
            </a:r>
            <a:r>
              <a:rPr lang="en-US" altLang="en-US" dirty="0"/>
              <a:t>, and incorporated as a Public Sector company on October 23, 2002 under the companies Ordinance, 1984.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GB" altLang="en-US" dirty="0"/>
              <a:t>The purpose of ADBP was</a:t>
            </a:r>
            <a:r>
              <a:rPr lang="en-US" altLang="en-US" dirty="0"/>
              <a:t> to provide credit to the agriculturists for the development &amp; modernization of agriculture and for small cottage industries in rural areas. </a:t>
            </a:r>
          </a:p>
          <a:p>
            <a:pPr marL="640384" indent="-640384" algn="just" eaLnBrk="1" hangingPunct="1">
              <a:lnSpc>
                <a:spcPct val="80000"/>
              </a:lnSpc>
              <a:spcAft>
                <a:spcPct val="25000"/>
              </a:spcAft>
              <a:buClr>
                <a:srgbClr val="FFC000"/>
              </a:buClr>
              <a:buFont typeface="Wingdings" pitchFamily="2" charset="2"/>
              <a:buChar char="§"/>
              <a:defRPr/>
            </a:pPr>
            <a:r>
              <a:rPr lang="en-US" altLang="en-US" dirty="0"/>
              <a:t>ADBP pioneered various initiatives contributed to the agriculture sector of the country i.e. introduction of combine harvesters, UHT treated milk processing units, development of poultry and potato chips industry in the country.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sz="1400"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068" rtl="0" eaLnBrk="1" fontAlgn="auto" latinLnBrk="0" hangingPunct="1">
              <a:lnSpc>
                <a:spcPct val="100000"/>
              </a:lnSpc>
              <a:spcBef>
                <a:spcPts val="0"/>
              </a:spcBef>
              <a:spcAft>
                <a:spcPts val="0"/>
              </a:spcAft>
              <a:buClrTx/>
              <a:buSzTx/>
              <a:buFontTx/>
              <a:buNone/>
              <a:tabLst/>
              <a:defRPr/>
            </a:pPr>
            <a:fld id="{FAD175AF-0238-45AB-AAD3-E27681F4997F}"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068"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76075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marL="640384" indent="-640384" algn="just" eaLnBrk="1" hangingPunct="1">
              <a:lnSpc>
                <a:spcPct val="80000"/>
              </a:lnSpc>
              <a:spcAft>
                <a:spcPct val="25000"/>
              </a:spcAft>
              <a:buClr>
                <a:srgbClr val="FFC000"/>
              </a:buClr>
              <a:buFont typeface="Wingdings" pitchFamily="2" charset="2"/>
              <a:buChar char="§"/>
              <a:defRPr/>
            </a:pPr>
            <a:r>
              <a:rPr lang="en-US" altLang="en-US" sz="2900" dirty="0"/>
              <a:t>ADBP pioneered various initiatives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600" dirty="0"/>
              <a:t> </a:t>
            </a:r>
            <a:r>
              <a:rPr lang="en-US" altLang="en-US" sz="1900" dirty="0"/>
              <a:t>Introduction of combine harvesters,</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UHT treated milk processing units,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Development of poultry, </a:t>
            </a:r>
          </a:p>
          <a:p>
            <a:pPr marL="1921153" lvl="3" indent="-640384" algn="just" eaLnBrk="1" hangingPunct="1">
              <a:lnSpc>
                <a:spcPct val="80000"/>
              </a:lnSpc>
              <a:spcAft>
                <a:spcPct val="25000"/>
              </a:spcAft>
              <a:buClr>
                <a:srgbClr val="FFC000"/>
              </a:buClr>
              <a:buFont typeface="Wingdings" pitchFamily="2" charset="2"/>
              <a:buChar char="§"/>
              <a:defRPr/>
            </a:pPr>
            <a:r>
              <a:rPr lang="en-US" altLang="en-US" sz="1900" dirty="0"/>
              <a:t>Potato chips industry in the country. </a:t>
            </a: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US" altLang="en-US" dirty="0"/>
              <a:t>Conversion of the ADBP into a Public Sector Company was approved by the Federal Government in consultation with State Bank of Pakistan through a summary in August 2002 by the Cabinet Division, </a:t>
            </a:r>
            <a:r>
              <a:rPr lang="en-US" altLang="en-US" dirty="0" err="1"/>
              <a:t>GoP</a:t>
            </a:r>
            <a:r>
              <a:rPr lang="en-US" altLang="en-US" dirty="0"/>
              <a:t>, and incorporated as a Public Sector company on October 23, 2002 under the companies Ordinance, 1984.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r>
              <a:rPr lang="en-GB" altLang="en-US" dirty="0"/>
              <a:t>The purpose of ADBP was</a:t>
            </a:r>
            <a:r>
              <a:rPr lang="en-US" altLang="en-US" dirty="0"/>
              <a:t> to provide credit to the agriculturists for the development &amp; modernization of agriculture and for small cottage industries in rural areas. </a:t>
            </a:r>
          </a:p>
          <a:p>
            <a:pPr marL="640384" indent="-640384" algn="just" eaLnBrk="1" hangingPunct="1">
              <a:lnSpc>
                <a:spcPct val="80000"/>
              </a:lnSpc>
              <a:spcAft>
                <a:spcPct val="25000"/>
              </a:spcAft>
              <a:buClr>
                <a:srgbClr val="FFC000"/>
              </a:buClr>
              <a:buFont typeface="Wingdings" pitchFamily="2" charset="2"/>
              <a:buChar char="§"/>
              <a:defRPr/>
            </a:pPr>
            <a:r>
              <a:rPr lang="en-US" altLang="en-US" dirty="0"/>
              <a:t>ADBP pioneered various initiatives contributed to the agriculture sector of the country i.e. introduction of combine harvesters, UHT treated milk processing units, development of poultry and potato chips industry in the country. </a:t>
            </a:r>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dirty="0"/>
          </a:p>
          <a:p>
            <a:pPr marL="640384" indent="-640384" algn="just" eaLnBrk="1" hangingPunct="1">
              <a:lnSpc>
                <a:spcPct val="80000"/>
              </a:lnSpc>
              <a:spcAft>
                <a:spcPct val="25000"/>
              </a:spcAft>
              <a:buClr>
                <a:srgbClr val="FFC000"/>
              </a:buClr>
              <a:buFont typeface="Wingdings" pitchFamily="2" charset="2"/>
              <a:buChar char="§"/>
              <a:defRPr/>
            </a:pPr>
            <a:endParaRPr lang="en-US" altLang="en-US" sz="1400"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0" marR="0" lvl="0" indent="0" algn="r" defTabSz="457068" rtl="0" eaLnBrk="1" fontAlgn="auto" latinLnBrk="0" hangingPunct="1">
              <a:lnSpc>
                <a:spcPct val="100000"/>
              </a:lnSpc>
              <a:spcBef>
                <a:spcPts val="0"/>
              </a:spcBef>
              <a:spcAft>
                <a:spcPts val="0"/>
              </a:spcAft>
              <a:buClrTx/>
              <a:buSzTx/>
              <a:buFontTx/>
              <a:buNone/>
              <a:tabLst/>
              <a:defRPr/>
            </a:pPr>
            <a:fld id="{FAD175AF-0238-45AB-AAD3-E27681F4997F}"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457068"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7307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9D84E-F7A7-455E-A05D-511851F841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96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683213-9E23-4918-8AF5-5CB23CAA8F27}"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122382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02EB3F-9696-4AA1-BECA-BA8E6215CD36}"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72568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214BD-8E3F-449C-B4F6-EFB66CCE1276}"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30293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14" name="Shape 14"/>
          <p:cNvSpPr>
            <a:spLocks noGrp="1"/>
          </p:cNvSpPr>
          <p:nvPr>
            <p:ph type="title"/>
          </p:nvPr>
        </p:nvSpPr>
        <p:spPr>
          <a:xfrm>
            <a:off x="1016000" y="4572000"/>
            <a:ext cx="9042400" cy="1600200"/>
          </a:xfrm>
          <a:prstGeom prst="rect">
            <a:avLst/>
          </a:prstGeom>
        </p:spPr>
        <p:txBody>
          <a:bodyPr/>
          <a:lstStyle/>
          <a:p>
            <a:pPr lvl="0">
              <a:defRPr sz="1800">
                <a:solidFill>
                  <a:srgbClr val="000000"/>
                </a:solidFill>
                <a:uFillTx/>
              </a:defRPr>
            </a:pPr>
            <a:r>
              <a:rPr sz="4050">
                <a:solidFill>
                  <a:srgbClr val="262626"/>
                </a:solidFill>
                <a:uFill>
                  <a:solidFill>
                    <a:srgbClr val="262626"/>
                  </a:solidFill>
                </a:uFill>
              </a:rPr>
              <a:t>Title Text</a:t>
            </a:r>
          </a:p>
        </p:txBody>
      </p:sp>
      <p:sp>
        <p:nvSpPr>
          <p:cNvPr id="15" name="Shape 15"/>
          <p:cNvSpPr>
            <a:spLocks noGrp="1"/>
          </p:cNvSpPr>
          <p:nvPr>
            <p:ph type="body" idx="1"/>
          </p:nvPr>
        </p:nvSpPr>
        <p:spPr>
          <a:xfrm>
            <a:off x="1016000" y="685800"/>
            <a:ext cx="10058400" cy="3886200"/>
          </a:xfrm>
          <a:prstGeom prst="rect">
            <a:avLst/>
          </a:prstGeom>
        </p:spPr>
        <p:txBody>
          <a:bodyPr anchor="ctr"/>
          <a:lstStyle/>
          <a:p>
            <a:pPr lvl="0">
              <a:defRPr sz="1800">
                <a:solidFill>
                  <a:srgbClr val="000000"/>
                </a:solidFill>
                <a:uFillTx/>
              </a:defRPr>
            </a:pPr>
            <a:r>
              <a:rPr sz="1800">
                <a:solidFill>
                  <a:srgbClr val="303030"/>
                </a:solidFill>
                <a:uFill>
                  <a:solidFill>
                    <a:srgbClr val="303030"/>
                  </a:solidFill>
                </a:uFill>
              </a:rPr>
              <a:t>Body Level One</a:t>
            </a:r>
          </a:p>
          <a:p>
            <a:pPr lvl="1">
              <a:defRPr sz="1800">
                <a:solidFill>
                  <a:srgbClr val="000000"/>
                </a:solidFill>
                <a:uFillTx/>
              </a:defRPr>
            </a:pPr>
            <a:r>
              <a:rPr sz="1800">
                <a:solidFill>
                  <a:srgbClr val="303030"/>
                </a:solidFill>
                <a:uFill>
                  <a:solidFill>
                    <a:srgbClr val="303030"/>
                  </a:solidFill>
                </a:uFill>
              </a:rPr>
              <a:t>Body Level Two</a:t>
            </a:r>
          </a:p>
          <a:p>
            <a:pPr lvl="2">
              <a:defRPr sz="1800">
                <a:solidFill>
                  <a:srgbClr val="000000"/>
                </a:solidFill>
                <a:uFillTx/>
              </a:defRPr>
            </a:pPr>
            <a:r>
              <a:rPr sz="1800">
                <a:solidFill>
                  <a:srgbClr val="303030"/>
                </a:solidFill>
                <a:uFill>
                  <a:solidFill>
                    <a:srgbClr val="303030"/>
                  </a:solidFill>
                </a:uFill>
              </a:rPr>
              <a:t>Body Level Three</a:t>
            </a:r>
          </a:p>
          <a:p>
            <a:pPr lvl="3">
              <a:defRPr sz="1800">
                <a:solidFill>
                  <a:srgbClr val="000000"/>
                </a:solidFill>
                <a:uFillTx/>
              </a:defRPr>
            </a:pPr>
            <a:r>
              <a:rPr sz="1800">
                <a:solidFill>
                  <a:srgbClr val="303030"/>
                </a:solidFill>
                <a:uFill>
                  <a:solidFill>
                    <a:srgbClr val="303030"/>
                  </a:solidFill>
                </a:uFill>
              </a:rPr>
              <a:t>Body Level Four</a:t>
            </a:r>
          </a:p>
          <a:p>
            <a:pPr lvl="4">
              <a:defRPr sz="1800">
                <a:solidFill>
                  <a:srgbClr val="000000"/>
                </a:solidFill>
                <a:uFillTx/>
              </a:defRPr>
            </a:pPr>
            <a:r>
              <a:rPr sz="1800">
                <a:solidFill>
                  <a:srgbClr val="303030"/>
                </a:solidFill>
                <a:uFill>
                  <a:solidFill>
                    <a:srgbClr val="303030"/>
                  </a:solidFill>
                </a:uFill>
              </a:rPr>
              <a:t>Body Level Five</a:t>
            </a:r>
          </a:p>
        </p:txBody>
      </p:sp>
      <p:sp>
        <p:nvSpPr>
          <p:cNvPr id="16" name="Shape 16"/>
          <p:cNvSpPr>
            <a:spLocks noGrp="1"/>
          </p:cNvSpPr>
          <p:nvPr>
            <p:ph type="sldNum" sz="quarter" idx="2"/>
          </p:nvPr>
        </p:nvSpPr>
        <p:spPr>
          <a:prstGeom prst="rect">
            <a:avLst/>
          </a:prstGeom>
        </p:spPr>
        <p:txBody>
          <a:bodyPr/>
          <a:lstStyle/>
          <a:p>
            <a:fld id="{86CB4B4D-7CA3-9044-876B-883B54F8677D}" type="slidenum">
              <a:rPr>
                <a:solidFill>
                  <a:prstClr val="black">
                    <a:lumMod val="85000"/>
                    <a:lumOff val="15000"/>
                  </a:prstClr>
                </a:solidFill>
              </a:rPr>
              <a:pPr/>
              <a:t>‹#›</a:t>
            </a:fld>
            <a:endParaRPr>
              <a:solidFill>
                <a:prstClr val="black">
                  <a:lumMod val="85000"/>
                  <a:lumOff val="15000"/>
                </a:prstClr>
              </a:solidFill>
            </a:endParaRPr>
          </a:p>
        </p:txBody>
      </p:sp>
    </p:spTree>
    <p:extLst>
      <p:ext uri="{BB962C8B-B14F-4D97-AF65-F5344CB8AC3E}">
        <p14:creationId xmlns:p14="http://schemas.microsoft.com/office/powerpoint/2010/main" val="202869084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 Title Only">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6ECE8076-8095-4EA3-BD7A-7DB080CE1D27}"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10" name="Footer Placeholder 9"/>
          <p:cNvSpPr>
            <a:spLocks noGrp="1"/>
          </p:cNvSpPr>
          <p:nvPr>
            <p:ph type="ftr" sz="quarter" idx="11"/>
          </p:nvPr>
        </p:nvSpPr>
        <p:spPr/>
        <p:txBody>
          <a:bodyPr/>
          <a:lstStyle/>
          <a:p>
            <a:endParaRPr lang="en-US">
              <a:solidFill>
                <a:srgbClr val="303030">
                  <a:lumMod val="90000"/>
                  <a:lumOff val="10000"/>
                </a:srgbClr>
              </a:solidFill>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dirty="0">
              <a:solidFill>
                <a:prstClr val="black">
                  <a:lumMod val="85000"/>
                  <a:lumOff val="15000"/>
                </a:prstClr>
              </a:solidFill>
            </a:endParaRPr>
          </a:p>
        </p:txBody>
      </p:sp>
    </p:spTree>
    <p:extLst>
      <p:ext uri="{BB962C8B-B14F-4D97-AF65-F5344CB8AC3E}">
        <p14:creationId xmlns:p14="http://schemas.microsoft.com/office/powerpoint/2010/main" val="198300466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Akram">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TextBox 4"/>
          <p:cNvSpPr txBox="1"/>
          <p:nvPr userDrawn="1"/>
        </p:nvSpPr>
        <p:spPr>
          <a:xfrm>
            <a:off x="10091760" y="6177274"/>
            <a:ext cx="1016000" cy="369332"/>
          </a:xfrm>
          <a:prstGeom prst="rect">
            <a:avLst/>
          </a:prstGeom>
          <a:noFill/>
        </p:spPr>
        <p:txBody>
          <a:bodyPr wrap="square" rtlCol="0">
            <a:spAutoFit/>
          </a:bodyPr>
          <a:lstStyle/>
          <a:p>
            <a:pPr marL="0" algn="r" defTabSz="914400" rtl="0" eaLnBrk="1" latinLnBrk="0" hangingPunct="1"/>
            <a:fld id="{F3AC9910-5388-41C1-9A9C-179DD05A0CBF}" type="slidenum">
              <a:rPr lang="en-US" sz="1800" kern="1200" smtClean="0">
                <a:solidFill>
                  <a:prstClr val="black">
                    <a:lumMod val="85000"/>
                    <a:lumOff val="15000"/>
                  </a:prstClr>
                </a:solidFill>
                <a:latin typeface="+mn-lt"/>
                <a:ea typeface="+mn-ea"/>
                <a:cs typeface="+mn-cs"/>
              </a:rPr>
              <a:pPr marL="0" algn="r" defTabSz="914400" rtl="0" eaLnBrk="1" latinLnBrk="0" hangingPunct="1"/>
              <a:t>‹#›</a:t>
            </a:fld>
            <a:r>
              <a:rPr lang="en-US" sz="1800" kern="1200" dirty="0" smtClean="0">
                <a:solidFill>
                  <a:prstClr val="black">
                    <a:lumMod val="85000"/>
                    <a:lumOff val="15000"/>
                  </a:prstClr>
                </a:solidFill>
                <a:latin typeface="+mn-lt"/>
                <a:ea typeface="+mn-ea"/>
                <a:cs typeface="+mn-cs"/>
              </a:rPr>
              <a:t> of 32</a:t>
            </a:r>
            <a:endParaRPr lang="en-US" sz="1800" kern="1200" dirty="0">
              <a:solidFill>
                <a:prstClr val="black">
                  <a:lumMod val="85000"/>
                  <a:lumOff val="15000"/>
                </a:prstClr>
              </a:solidFill>
              <a:latin typeface="+mn-lt"/>
              <a:ea typeface="+mn-ea"/>
              <a:cs typeface="+mn-cs"/>
            </a:endParaRPr>
          </a:p>
        </p:txBody>
      </p:sp>
    </p:spTree>
    <p:extLst>
      <p:ext uri="{BB962C8B-B14F-4D97-AF65-F5344CB8AC3E}">
        <p14:creationId xmlns:p14="http://schemas.microsoft.com/office/powerpoint/2010/main" val="2700746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_Akram_b">
    <p:bg>
      <p:bgPr>
        <a:blipFill dpi="0" rotWithShape="1">
          <a:blip r:embed="rId2">
            <a:lum bright="70000" contrast="-70000"/>
          </a:blip>
          <a:srcRect/>
          <a:stretch>
            <a:fillRect t="-17000" b="-17000"/>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TextBox 4"/>
          <p:cNvSpPr txBox="1"/>
          <p:nvPr userDrawn="1"/>
        </p:nvSpPr>
        <p:spPr>
          <a:xfrm>
            <a:off x="10091760" y="6177274"/>
            <a:ext cx="1016000" cy="369332"/>
          </a:xfrm>
          <a:prstGeom prst="rect">
            <a:avLst/>
          </a:prstGeom>
          <a:noFill/>
        </p:spPr>
        <p:txBody>
          <a:bodyPr wrap="square" rtlCol="0">
            <a:spAutoFit/>
          </a:bodyPr>
          <a:lstStyle/>
          <a:p>
            <a:pPr marL="0" algn="r" defTabSz="914400" rtl="0" eaLnBrk="1" latinLnBrk="0" hangingPunct="1"/>
            <a:fld id="{F3AC9910-5388-41C1-9A9C-179DD05A0CBF}" type="slidenum">
              <a:rPr lang="en-US" sz="1800" kern="1200" smtClean="0">
                <a:solidFill>
                  <a:prstClr val="black">
                    <a:lumMod val="85000"/>
                    <a:lumOff val="15000"/>
                  </a:prstClr>
                </a:solidFill>
                <a:latin typeface="+mn-lt"/>
                <a:ea typeface="+mn-ea"/>
                <a:cs typeface="+mn-cs"/>
              </a:rPr>
              <a:pPr marL="0" algn="r" defTabSz="914400" rtl="0" eaLnBrk="1" latinLnBrk="0" hangingPunct="1"/>
              <a:t>‹#›</a:t>
            </a:fld>
            <a:r>
              <a:rPr lang="en-US" sz="1800" kern="1200" dirty="0" smtClean="0">
                <a:solidFill>
                  <a:prstClr val="black">
                    <a:lumMod val="85000"/>
                    <a:lumOff val="15000"/>
                  </a:prstClr>
                </a:solidFill>
                <a:latin typeface="+mn-lt"/>
                <a:ea typeface="+mn-ea"/>
                <a:cs typeface="+mn-cs"/>
              </a:rPr>
              <a:t> of 32</a:t>
            </a:r>
            <a:endParaRPr lang="en-US" sz="1800" kern="1200" dirty="0">
              <a:solidFill>
                <a:prstClr val="black">
                  <a:lumMod val="85000"/>
                  <a:lumOff val="15000"/>
                </a:prstClr>
              </a:solidFill>
              <a:latin typeface="+mn-lt"/>
              <a:ea typeface="+mn-ea"/>
              <a:cs typeface="+mn-cs"/>
            </a:endParaRPr>
          </a:p>
        </p:txBody>
      </p:sp>
    </p:spTree>
    <p:extLst>
      <p:ext uri="{BB962C8B-B14F-4D97-AF65-F5344CB8AC3E}">
        <p14:creationId xmlns:p14="http://schemas.microsoft.com/office/powerpoint/2010/main" val="364773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1" y="-30466"/>
            <a:ext cx="12090400" cy="688927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
        <p:nvSpPr>
          <p:cNvPr id="113" name="Rectangle 112"/>
          <p:cNvSpPr/>
          <p:nvPr/>
        </p:nvSpPr>
        <p:spPr>
          <a:xfrm>
            <a:off x="1"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rtl="0"/>
            <a:endParaRPr lang="en-US" sz="2400" kern="1200">
              <a:solidFill>
                <a:prstClr val="white"/>
              </a:solidFill>
              <a:latin typeface="Tw Cen MT"/>
              <a:ea typeface="+mn-ea"/>
              <a:cs typeface="+mn-cs"/>
            </a:endParaRPr>
          </a:p>
        </p:txBody>
      </p:sp>
      <p:grpSp>
        <p:nvGrpSpPr>
          <p:cNvPr id="94" name="Group 93"/>
          <p:cNvGrpSpPr/>
          <p:nvPr/>
        </p:nvGrpSpPr>
        <p:grpSpPr>
          <a:xfrm>
            <a:off x="3" y="2057401"/>
            <a:ext cx="6401859" cy="2820991"/>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04801" y="2130439"/>
            <a:ext cx="5892800" cy="1600328"/>
          </a:xfrm>
        </p:spPr>
        <p:txBody>
          <a:bodyPr anchor="b">
            <a:normAutofit/>
          </a:bodyPr>
          <a:lstStyle>
            <a:lvl1pPr algn="l">
              <a:defRPr sz="4800" b="1" cap="none" spc="53"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04801" y="3733800"/>
            <a:ext cx="5892800" cy="1066800"/>
          </a:xfrm>
        </p:spPr>
        <p:txBody>
          <a:bodyPr>
            <a:normAutofit/>
          </a:bodyPr>
          <a:lstStyle>
            <a:lvl1pPr marL="0" indent="0" algn="l">
              <a:buNone/>
              <a:defRPr sz="3067">
                <a:solidFill>
                  <a:srgbClr val="FFFFFF"/>
                </a:solidFill>
              </a:defRPr>
            </a:lvl1pPr>
            <a:lvl2pPr marL="609409" indent="0" algn="ctr">
              <a:buNone/>
              <a:defRPr>
                <a:solidFill>
                  <a:schemeClr val="tx1">
                    <a:tint val="75000"/>
                  </a:schemeClr>
                </a:solidFill>
              </a:defRPr>
            </a:lvl2pPr>
            <a:lvl3pPr marL="1218814" indent="0" algn="ctr">
              <a:buNone/>
              <a:defRPr>
                <a:solidFill>
                  <a:schemeClr val="tx1">
                    <a:tint val="75000"/>
                  </a:schemeClr>
                </a:solidFill>
              </a:defRPr>
            </a:lvl3pPr>
            <a:lvl4pPr marL="1828222" indent="0" algn="ctr">
              <a:buNone/>
              <a:defRPr>
                <a:solidFill>
                  <a:schemeClr val="tx1">
                    <a:tint val="75000"/>
                  </a:schemeClr>
                </a:solidFill>
              </a:defRPr>
            </a:lvl4pPr>
            <a:lvl5pPr marL="2437630" indent="0" algn="ctr">
              <a:buNone/>
              <a:defRPr>
                <a:solidFill>
                  <a:schemeClr val="tx1">
                    <a:tint val="75000"/>
                  </a:schemeClr>
                </a:solidFill>
              </a:defRPr>
            </a:lvl5pPr>
            <a:lvl6pPr marL="3047038" indent="0" algn="ctr">
              <a:buNone/>
              <a:defRPr>
                <a:solidFill>
                  <a:schemeClr val="tx1">
                    <a:tint val="75000"/>
                  </a:schemeClr>
                </a:solidFill>
              </a:defRPr>
            </a:lvl6pPr>
            <a:lvl7pPr marL="3656443" indent="0" algn="ctr">
              <a:buNone/>
              <a:defRPr>
                <a:solidFill>
                  <a:schemeClr val="tx1">
                    <a:tint val="75000"/>
                  </a:schemeClr>
                </a:solidFill>
              </a:defRPr>
            </a:lvl7pPr>
            <a:lvl8pPr marL="4265849" indent="0" algn="ctr">
              <a:buNone/>
              <a:defRPr>
                <a:solidFill>
                  <a:schemeClr val="tx1">
                    <a:tint val="75000"/>
                  </a:schemeClr>
                </a:solidFill>
              </a:defRPr>
            </a:lvl8pPr>
            <a:lvl9pPr marL="4875259"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490532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8248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7" y="-30480"/>
            <a:ext cx="120903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5"/>
            <a:ext cx="12192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rtl="0"/>
            <a:endParaRPr lang="en-US" sz="2400" kern="1200">
              <a:solidFill>
                <a:prstClr val="white"/>
              </a:solidFill>
              <a:latin typeface="Tw Cen MT"/>
              <a:ea typeface="+mn-ea"/>
              <a:cs typeface="+mn-cs"/>
            </a:endParaRPr>
          </a:p>
        </p:txBody>
      </p:sp>
      <p:cxnSp>
        <p:nvCxnSpPr>
          <p:cNvPr id="96" name="Straight Connector 95"/>
          <p:cNvCxnSpPr/>
          <p:nvPr/>
        </p:nvCxnSpPr>
        <p:spPr>
          <a:xfrm>
            <a:off x="0" y="4387366"/>
            <a:ext cx="12192000" cy="15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3"/>
            <a:ext cx="12192000" cy="15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9601" y="5621375"/>
            <a:ext cx="11074400" cy="414652"/>
          </a:xfrm>
        </p:spPr>
        <p:txBody>
          <a:bodyPr anchor="t"/>
          <a:lstStyle>
            <a:lvl1pPr marL="0" indent="0">
              <a:buNone/>
              <a:defRPr sz="2800">
                <a:solidFill>
                  <a:srgbClr val="FFFFFF"/>
                </a:solidFill>
              </a:defRPr>
            </a:lvl1pPr>
            <a:lvl2pPr marL="609409" indent="0">
              <a:buNone/>
              <a:defRPr sz="2267">
                <a:solidFill>
                  <a:schemeClr val="tx1">
                    <a:tint val="75000"/>
                  </a:schemeClr>
                </a:solidFill>
              </a:defRPr>
            </a:lvl2pPr>
            <a:lvl3pPr marL="1218814" indent="0">
              <a:buNone/>
              <a:defRPr sz="2133">
                <a:solidFill>
                  <a:schemeClr val="tx1">
                    <a:tint val="75000"/>
                  </a:schemeClr>
                </a:solidFill>
              </a:defRPr>
            </a:lvl3pPr>
            <a:lvl4pPr marL="1828222" indent="0">
              <a:buNone/>
              <a:defRPr sz="1867">
                <a:solidFill>
                  <a:schemeClr val="tx1">
                    <a:tint val="75000"/>
                  </a:schemeClr>
                </a:solidFill>
              </a:defRPr>
            </a:lvl4pPr>
            <a:lvl5pPr marL="2437630" indent="0">
              <a:buNone/>
              <a:defRPr sz="1867">
                <a:solidFill>
                  <a:schemeClr val="tx1">
                    <a:tint val="75000"/>
                  </a:schemeClr>
                </a:solidFill>
              </a:defRPr>
            </a:lvl5pPr>
            <a:lvl6pPr marL="3047038" indent="0">
              <a:buNone/>
              <a:defRPr sz="1867">
                <a:solidFill>
                  <a:schemeClr val="tx1">
                    <a:tint val="75000"/>
                  </a:schemeClr>
                </a:solidFill>
              </a:defRPr>
            </a:lvl6pPr>
            <a:lvl7pPr marL="3656443" indent="0">
              <a:buNone/>
              <a:defRPr sz="1867">
                <a:solidFill>
                  <a:schemeClr val="tx1">
                    <a:tint val="75000"/>
                  </a:schemeClr>
                </a:solidFill>
              </a:defRPr>
            </a:lvl7pPr>
            <a:lvl8pPr marL="4265849" indent="0">
              <a:buNone/>
              <a:defRPr sz="1867">
                <a:solidFill>
                  <a:schemeClr val="tx1">
                    <a:tint val="75000"/>
                  </a:schemeClr>
                </a:solidFill>
              </a:defRPr>
            </a:lvl8pPr>
            <a:lvl9pPr marL="4875259" indent="0">
              <a:buNone/>
              <a:defRPr sz="1867">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609601" y="4463565"/>
            <a:ext cx="110744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200982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0"/>
            <a:ext cx="5384800" cy="4525965"/>
          </a:xfrm>
        </p:spPr>
        <p:txBody>
          <a:bodyPr/>
          <a:lstStyle>
            <a:lvl1pPr>
              <a:defRPr sz="3733"/>
            </a:lvl1pPr>
            <a:lvl2pPr>
              <a:defRPr sz="3200"/>
            </a:lvl2pPr>
            <a:lvl3pPr>
              <a:defRPr sz="2800"/>
            </a:lvl3pPr>
            <a:lvl4pPr>
              <a:defRPr sz="2267"/>
            </a:lvl4pPr>
            <a:lvl5pPr>
              <a:defRPr sz="2267"/>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4" y="1600200"/>
            <a:ext cx="5384800" cy="4525965"/>
          </a:xfrm>
        </p:spPr>
        <p:txBody>
          <a:bodyPr/>
          <a:lstStyle>
            <a:lvl1pPr>
              <a:defRPr sz="3733"/>
            </a:lvl1pPr>
            <a:lvl2pPr>
              <a:defRPr sz="3200"/>
            </a:lvl2pPr>
            <a:lvl3pPr>
              <a:defRPr sz="2800"/>
            </a:lvl3pPr>
            <a:lvl4pPr>
              <a:defRPr sz="2267"/>
            </a:lvl4pPr>
            <a:lvl5pPr>
              <a:defRPr sz="2267"/>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471433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0EBB7-1DC0-4FE9-AC42-FAAE035402DF}"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r>
              <a:rPr lang="en-US" dirty="0" smtClean="0">
                <a:solidFill>
                  <a:prstClr val="black">
                    <a:lumMod val="85000"/>
                    <a:lumOff val="15000"/>
                  </a:prstClr>
                </a:solidFill>
              </a:rPr>
              <a:t> / x</a:t>
            </a:r>
            <a:endParaRPr lang="en-US" dirty="0">
              <a:solidFill>
                <a:prstClr val="black">
                  <a:lumMod val="85000"/>
                  <a:lumOff val="15000"/>
                </a:prstClr>
              </a:solidFill>
            </a:endParaRPr>
          </a:p>
        </p:txBody>
      </p:sp>
    </p:spTree>
    <p:extLst>
      <p:ext uri="{BB962C8B-B14F-4D97-AF65-F5344CB8AC3E}">
        <p14:creationId xmlns:p14="http://schemas.microsoft.com/office/powerpoint/2010/main" val="100916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5"/>
            <a:ext cx="5386917" cy="639765"/>
          </a:xfrm>
        </p:spPr>
        <p:txBody>
          <a:bodyPr anchor="b"/>
          <a:lstStyle>
            <a:lvl1pPr marL="0" indent="0" algn="ctr">
              <a:buNone/>
              <a:defRPr sz="3200" b="1"/>
            </a:lvl1pPr>
            <a:lvl2pPr marL="609409" indent="0">
              <a:buNone/>
              <a:defRPr sz="2800" b="1"/>
            </a:lvl2pPr>
            <a:lvl3pPr marL="1218814" indent="0">
              <a:buNone/>
              <a:defRPr sz="2267" b="1"/>
            </a:lvl3pPr>
            <a:lvl4pPr marL="1828222" indent="0">
              <a:buNone/>
              <a:defRPr sz="2133" b="1"/>
            </a:lvl4pPr>
            <a:lvl5pPr marL="2437630" indent="0">
              <a:buNone/>
              <a:defRPr sz="2133" b="1"/>
            </a:lvl5pPr>
            <a:lvl6pPr marL="3047038" indent="0">
              <a:buNone/>
              <a:defRPr sz="2133" b="1"/>
            </a:lvl6pPr>
            <a:lvl7pPr marL="3656443" indent="0">
              <a:buNone/>
              <a:defRPr sz="2133" b="1"/>
            </a:lvl7pPr>
            <a:lvl8pPr marL="4265849" indent="0">
              <a:buNone/>
              <a:defRPr sz="2133" b="1"/>
            </a:lvl8pPr>
            <a:lvl9pPr marL="4875259"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2" y="2174872"/>
            <a:ext cx="5386917" cy="3951285"/>
          </a:xfrm>
        </p:spPr>
        <p:txBody>
          <a:bodyPr/>
          <a:lstStyle>
            <a:lvl1pPr>
              <a:defRPr sz="3200"/>
            </a:lvl1pPr>
            <a:lvl2pPr>
              <a:defRPr sz="2800"/>
            </a:lvl2pPr>
            <a:lvl3pPr>
              <a:defRPr sz="226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5"/>
            <a:ext cx="5389033" cy="639765"/>
          </a:xfrm>
        </p:spPr>
        <p:txBody>
          <a:bodyPr anchor="b"/>
          <a:lstStyle>
            <a:lvl1pPr marL="0" indent="0" algn="ctr">
              <a:buNone/>
              <a:defRPr sz="3200" b="1"/>
            </a:lvl1pPr>
            <a:lvl2pPr marL="609409" indent="0">
              <a:buNone/>
              <a:defRPr sz="2800" b="1"/>
            </a:lvl2pPr>
            <a:lvl3pPr marL="1218814" indent="0">
              <a:buNone/>
              <a:defRPr sz="2267" b="1"/>
            </a:lvl3pPr>
            <a:lvl4pPr marL="1828222" indent="0">
              <a:buNone/>
              <a:defRPr sz="2133" b="1"/>
            </a:lvl4pPr>
            <a:lvl5pPr marL="2437630" indent="0">
              <a:buNone/>
              <a:defRPr sz="2133" b="1"/>
            </a:lvl5pPr>
            <a:lvl6pPr marL="3047038" indent="0">
              <a:buNone/>
              <a:defRPr sz="2133" b="1"/>
            </a:lvl6pPr>
            <a:lvl7pPr marL="3656443" indent="0">
              <a:buNone/>
              <a:defRPr sz="2133" b="1"/>
            </a:lvl7pPr>
            <a:lvl8pPr marL="4265849" indent="0">
              <a:buNone/>
              <a:defRPr sz="2133" b="1"/>
            </a:lvl8pPr>
            <a:lvl9pPr marL="4875259"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69" y="2174872"/>
            <a:ext cx="5389033" cy="3951285"/>
          </a:xfrm>
        </p:spPr>
        <p:txBody>
          <a:bodyPr/>
          <a:lstStyle>
            <a:lvl1pPr>
              <a:defRPr sz="3200"/>
            </a:lvl1pPr>
            <a:lvl2pPr>
              <a:defRPr sz="2800"/>
            </a:lvl2pPr>
            <a:lvl3pPr>
              <a:defRPr sz="2267"/>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2934902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1114096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D613B-08DA-544E-BEB3-3D0E6E669318}" type="slidenum">
              <a:rPr lang="en-US" altLang="en-US" smtClean="0"/>
              <a:pPr/>
              <a:t>‹#›</a:t>
            </a:fld>
            <a:endParaRPr lang="en-US" altLang="en-US"/>
          </a:p>
        </p:txBody>
      </p:sp>
    </p:spTree>
    <p:extLst>
      <p:ext uri="{BB962C8B-B14F-4D97-AF65-F5344CB8AC3E}">
        <p14:creationId xmlns:p14="http://schemas.microsoft.com/office/powerpoint/2010/main" val="4118580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64"/>
            <a:ext cx="7315200" cy="5853112"/>
          </a:xfrm>
        </p:spPr>
        <p:txBody>
          <a:bodyPr/>
          <a:lstStyle>
            <a:lvl1pPr>
              <a:defRPr sz="4133"/>
            </a:lvl1pPr>
            <a:lvl2pPr>
              <a:defRPr sz="3733"/>
            </a:lvl2pPr>
            <a:lvl3pPr>
              <a:defRPr sz="32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37" name="Rectangle 36"/>
          <p:cNvSpPr/>
          <p:nvPr/>
        </p:nvSpPr>
        <p:spPr>
          <a:xfrm>
            <a:off x="3" y="1563634"/>
            <a:ext cx="3681984" cy="3313177"/>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rtl="0"/>
            <a:endParaRPr lang="en-US" sz="2400" kern="1200">
              <a:solidFill>
                <a:prstClr val="white"/>
              </a:solidFill>
              <a:latin typeface="Tw Cen MT"/>
              <a:ea typeface="+mn-ea"/>
              <a:cs typeface="+mn-cs"/>
            </a:endParaRPr>
          </a:p>
        </p:txBody>
      </p:sp>
      <p:cxnSp>
        <p:nvCxnSpPr>
          <p:cNvPr id="39" name="Straight Connector 38"/>
          <p:cNvCxnSpPr/>
          <p:nvPr/>
        </p:nvCxnSpPr>
        <p:spPr>
          <a:xfrm rot="5400000">
            <a:off x="2007131" y="3221216"/>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8"/>
            <a:ext cx="3535680" cy="15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3"/>
            <a:ext cx="3535680" cy="15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3201" y="1901955"/>
            <a:ext cx="3169920" cy="1371600"/>
          </a:xfrm>
        </p:spPr>
        <p:txBody>
          <a:bodyPr anchor="b">
            <a:normAutofit/>
          </a:bodyPr>
          <a:lstStyle>
            <a:lvl1pPr algn="l" defTabSz="1218814" rtl="0" eaLnBrk="1" latinLnBrk="0" hangingPunct="1">
              <a:spcBef>
                <a:spcPct val="0"/>
              </a:spcBef>
              <a:buNone/>
              <a:tabLst>
                <a:tab pos="5105902" algn="l"/>
              </a:tabLst>
              <a:defRPr lang="en-US" sz="3467" b="1" kern="1200" cap="none" spc="28"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1" y="3273555"/>
            <a:ext cx="3169920" cy="1371600"/>
          </a:xfrm>
        </p:spPr>
        <p:txBody>
          <a:bodyPr>
            <a:normAutofit/>
          </a:bodyPr>
          <a:lstStyle>
            <a:lvl1pPr marL="0" indent="0">
              <a:buNone/>
              <a:defRPr sz="2267">
                <a:solidFill>
                  <a:srgbClr val="FFFFFF"/>
                </a:solidFill>
              </a:defRPr>
            </a:lvl1pPr>
            <a:lvl2pPr marL="609409" indent="0">
              <a:buNone/>
              <a:defRPr sz="1333"/>
            </a:lvl2pPr>
            <a:lvl3pPr marL="1218814" indent="0">
              <a:buNone/>
              <a:defRPr sz="1333"/>
            </a:lvl3pPr>
            <a:lvl4pPr marL="1828222" indent="0">
              <a:buNone/>
              <a:defRPr sz="1200"/>
            </a:lvl4pPr>
            <a:lvl5pPr marL="2437630" indent="0">
              <a:buNone/>
              <a:defRPr sz="1200"/>
            </a:lvl5pPr>
            <a:lvl6pPr marL="3047038" indent="0">
              <a:buNone/>
              <a:defRPr sz="1200"/>
            </a:lvl6pPr>
            <a:lvl7pPr marL="3656443" indent="0">
              <a:buNone/>
              <a:defRPr sz="1200"/>
            </a:lvl7pPr>
            <a:lvl8pPr marL="4265849" indent="0">
              <a:buNone/>
              <a:defRPr sz="1200"/>
            </a:lvl8pPr>
            <a:lvl9pPr marL="4875259" indent="0">
              <a:buNone/>
              <a:defRPr sz="1200"/>
            </a:lvl9pPr>
          </a:lstStyle>
          <a:p>
            <a:pPr lvl="0"/>
            <a:r>
              <a:rPr lang="en-US" smtClean="0"/>
              <a:t>Click to edit Master text styles</a:t>
            </a:r>
          </a:p>
        </p:txBody>
      </p:sp>
    </p:spTree>
    <p:extLst>
      <p:ext uri="{BB962C8B-B14F-4D97-AF65-F5344CB8AC3E}">
        <p14:creationId xmlns:p14="http://schemas.microsoft.com/office/powerpoint/2010/main" val="233977630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267201" y="381000"/>
            <a:ext cx="74168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4133"/>
            </a:lvl1pPr>
            <a:lvl2pPr marL="609409" indent="0">
              <a:buNone/>
              <a:defRPr sz="3733"/>
            </a:lvl2pPr>
            <a:lvl3pPr marL="1218814" indent="0">
              <a:buNone/>
              <a:defRPr sz="3200"/>
            </a:lvl3pPr>
            <a:lvl4pPr marL="1828222" indent="0">
              <a:buNone/>
              <a:defRPr sz="2800"/>
            </a:lvl4pPr>
            <a:lvl5pPr marL="2437630" indent="0">
              <a:buNone/>
              <a:defRPr sz="2800"/>
            </a:lvl5pPr>
            <a:lvl6pPr marL="3047038" indent="0">
              <a:buNone/>
              <a:defRPr sz="2800"/>
            </a:lvl6pPr>
            <a:lvl7pPr marL="3656443" indent="0">
              <a:buNone/>
              <a:defRPr sz="2800"/>
            </a:lvl7pPr>
            <a:lvl8pPr marL="4265849" indent="0">
              <a:buNone/>
              <a:defRPr sz="2800"/>
            </a:lvl8pPr>
            <a:lvl9pPr marL="4875259" indent="0">
              <a:buNone/>
              <a:defRPr sz="28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a:t>
            </a:fld>
            <a:endParaRPr lang="en-US" dirty="0"/>
          </a:p>
        </p:txBody>
      </p:sp>
      <p:sp>
        <p:nvSpPr>
          <p:cNvPr id="33" name="Rectangle 32"/>
          <p:cNvSpPr/>
          <p:nvPr/>
        </p:nvSpPr>
        <p:spPr>
          <a:xfrm>
            <a:off x="3" y="1563634"/>
            <a:ext cx="3681984" cy="3313177"/>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rtl="0"/>
            <a:endParaRPr lang="en-US" sz="2400" kern="1200">
              <a:solidFill>
                <a:prstClr val="white"/>
              </a:solidFill>
              <a:latin typeface="Tw Cen MT"/>
              <a:ea typeface="+mn-ea"/>
              <a:cs typeface="+mn-cs"/>
            </a:endParaRPr>
          </a:p>
        </p:txBody>
      </p:sp>
      <p:cxnSp>
        <p:nvCxnSpPr>
          <p:cNvPr id="34" name="Straight Connector 33"/>
          <p:cNvCxnSpPr/>
          <p:nvPr/>
        </p:nvCxnSpPr>
        <p:spPr>
          <a:xfrm rot="5400000">
            <a:off x="2007131" y="3221216"/>
            <a:ext cx="3017520" cy="105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8"/>
            <a:ext cx="3535680" cy="15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3"/>
            <a:ext cx="3535680" cy="15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265" y="1905000"/>
            <a:ext cx="3169920" cy="1371600"/>
          </a:xfrm>
        </p:spPr>
        <p:txBody>
          <a:bodyPr anchor="b">
            <a:normAutofit/>
          </a:bodyPr>
          <a:lstStyle>
            <a:lvl1pPr algn="l">
              <a:defRPr sz="3467" b="1" cap="none" spc="28"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203201" y="3276600"/>
            <a:ext cx="3169920" cy="1371600"/>
          </a:xfrm>
        </p:spPr>
        <p:txBody>
          <a:bodyPr>
            <a:normAutofit/>
          </a:bodyPr>
          <a:lstStyle>
            <a:lvl1pPr marL="0" indent="0">
              <a:buNone/>
              <a:defRPr sz="2267">
                <a:solidFill>
                  <a:srgbClr val="FFFFFF"/>
                </a:solidFill>
              </a:defRPr>
            </a:lvl1pPr>
            <a:lvl2pPr marL="609409" indent="0">
              <a:buNone/>
              <a:defRPr sz="1333"/>
            </a:lvl2pPr>
            <a:lvl3pPr marL="1218814" indent="0">
              <a:buNone/>
              <a:defRPr sz="1333"/>
            </a:lvl3pPr>
            <a:lvl4pPr marL="1828222" indent="0">
              <a:buNone/>
              <a:defRPr sz="1200"/>
            </a:lvl4pPr>
            <a:lvl5pPr marL="2437630" indent="0">
              <a:buNone/>
              <a:defRPr sz="1200"/>
            </a:lvl5pPr>
            <a:lvl6pPr marL="3047038" indent="0">
              <a:buNone/>
              <a:defRPr sz="1200"/>
            </a:lvl6pPr>
            <a:lvl7pPr marL="3656443" indent="0">
              <a:buNone/>
              <a:defRPr sz="1200"/>
            </a:lvl7pPr>
            <a:lvl8pPr marL="4265849" indent="0">
              <a:buNone/>
              <a:defRPr sz="1200"/>
            </a:lvl8pPr>
            <a:lvl9pPr marL="4875259" indent="0">
              <a:buNone/>
              <a:defRPr sz="1200"/>
            </a:lvl9pPr>
          </a:lstStyle>
          <a:p>
            <a:pPr lvl="0"/>
            <a:r>
              <a:rPr lang="en-US" smtClean="0"/>
              <a:t>Click to edit Master text styles</a:t>
            </a:r>
          </a:p>
        </p:txBody>
      </p:sp>
    </p:spTree>
    <p:extLst>
      <p:ext uri="{BB962C8B-B14F-4D97-AF65-F5344CB8AC3E}">
        <p14:creationId xmlns:p14="http://schemas.microsoft.com/office/powerpoint/2010/main" val="24840294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3052263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4" y="274653"/>
            <a:ext cx="2743200"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53"/>
            <a:ext cx="802640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pPr/>
              <a:t>12/11/2021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2280985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C0849C5-FF09-5F48-B823-8943D5BFF52E}"/>
              </a:ext>
            </a:extLst>
          </p:cNvPr>
          <p:cNvSpPr>
            <a:spLocks noGrp="1"/>
          </p:cNvSpPr>
          <p:nvPr>
            <p:ph type="pic" sz="quarter" idx="15"/>
          </p:nvPr>
        </p:nvSpPr>
        <p:spPr>
          <a:xfrm>
            <a:off x="829705" y="676831"/>
            <a:ext cx="4337388" cy="5504340"/>
          </a:xfrm>
          <a:custGeom>
            <a:avLst/>
            <a:gdLst>
              <a:gd name="connsiteX0" fmla="*/ 2908269 w 3253041"/>
              <a:gd name="connsiteY0" fmla="*/ 661 h 4128257"/>
              <a:gd name="connsiteX1" fmla="*/ 2922072 w 3253041"/>
              <a:gd name="connsiteY1" fmla="*/ 5030 h 4128257"/>
              <a:gd name="connsiteX2" fmla="*/ 2938072 w 3253041"/>
              <a:gd name="connsiteY2" fmla="*/ 2501 h 4128257"/>
              <a:gd name="connsiteX3" fmla="*/ 2956424 w 3253041"/>
              <a:gd name="connsiteY3" fmla="*/ 4512 h 4128257"/>
              <a:gd name="connsiteX4" fmla="*/ 2967874 w 3253041"/>
              <a:gd name="connsiteY4" fmla="*/ 4340 h 4128257"/>
              <a:gd name="connsiteX5" fmla="*/ 2974776 w 3253041"/>
              <a:gd name="connsiteY5" fmla="*/ 6524 h 4128257"/>
              <a:gd name="connsiteX6" fmla="*/ 2988578 w 3253041"/>
              <a:gd name="connsiteY6" fmla="*/ 10892 h 4128257"/>
              <a:gd name="connsiteX7" fmla="*/ 3004733 w 3253041"/>
              <a:gd name="connsiteY7" fmla="*/ 19801 h 4128257"/>
              <a:gd name="connsiteX8" fmla="*/ 3011046 w 3253041"/>
              <a:gd name="connsiteY8" fmla="*/ 20850 h 4128257"/>
              <a:gd name="connsiteX9" fmla="*/ 3015219 w 3253041"/>
              <a:gd name="connsiteY9" fmla="*/ 24183 h 4128257"/>
              <a:gd name="connsiteX10" fmla="*/ 3016525 w 3253041"/>
              <a:gd name="connsiteY10" fmla="*/ 22217 h 4128257"/>
              <a:gd name="connsiteX11" fmla="*/ 3030344 w 3253041"/>
              <a:gd name="connsiteY11" fmla="*/ 26606 h 4128257"/>
              <a:gd name="connsiteX12" fmla="*/ 3046521 w 3253041"/>
              <a:gd name="connsiteY12" fmla="*/ 35546 h 4128257"/>
              <a:gd name="connsiteX13" fmla="*/ 3058146 w 3253041"/>
              <a:gd name="connsiteY13" fmla="*/ 46844 h 4128257"/>
              <a:gd name="connsiteX14" fmla="*/ 3071966 w 3253041"/>
              <a:gd name="connsiteY14" fmla="*/ 51233 h 4128257"/>
              <a:gd name="connsiteX15" fmla="*/ 3079040 w 3253041"/>
              <a:gd name="connsiteY15" fmla="*/ 64889 h 4128257"/>
              <a:gd name="connsiteX16" fmla="*/ 3090665 w 3253041"/>
              <a:gd name="connsiteY16" fmla="*/ 76187 h 4128257"/>
              <a:gd name="connsiteX17" fmla="*/ 3104649 w 3253041"/>
              <a:gd name="connsiteY17" fmla="*/ 92037 h 4128257"/>
              <a:gd name="connsiteX18" fmla="*/ 3107007 w 3253041"/>
              <a:gd name="connsiteY18" fmla="*/ 96589 h 4128257"/>
              <a:gd name="connsiteX19" fmla="*/ 3111723 w 3253041"/>
              <a:gd name="connsiteY19" fmla="*/ 105693 h 4128257"/>
              <a:gd name="connsiteX20" fmla="*/ 3118797 w 3253041"/>
              <a:gd name="connsiteY20" fmla="*/ 119349 h 4128257"/>
              <a:gd name="connsiteX21" fmla="*/ 3128229 w 3253041"/>
              <a:gd name="connsiteY21" fmla="*/ 137556 h 4128257"/>
              <a:gd name="connsiteX22" fmla="*/ 3130752 w 3253041"/>
              <a:gd name="connsiteY22" fmla="*/ 153570 h 4128257"/>
              <a:gd name="connsiteX23" fmla="*/ 3137826 w 3253041"/>
              <a:gd name="connsiteY23" fmla="*/ 167226 h 4128257"/>
              <a:gd name="connsiteX24" fmla="*/ 3137991 w 3253041"/>
              <a:gd name="connsiteY24" fmla="*/ 178687 h 4128257"/>
              <a:gd name="connsiteX25" fmla="*/ 2633394 w 3253041"/>
              <a:gd name="connsiteY25" fmla="*/ 3194050 h 4128257"/>
              <a:gd name="connsiteX26" fmla="*/ 432116 w 3253041"/>
              <a:gd name="connsiteY26" fmla="*/ 4126533 h 4128257"/>
              <a:gd name="connsiteX27" fmla="*/ 425206 w 3253041"/>
              <a:gd name="connsiteY27" fmla="*/ 4124340 h 4128257"/>
              <a:gd name="connsiteX28" fmla="*/ 420656 w 3253041"/>
              <a:gd name="connsiteY28" fmla="*/ 4126697 h 4128257"/>
              <a:gd name="connsiteX29" fmla="*/ 413746 w 3253041"/>
              <a:gd name="connsiteY29" fmla="*/ 4124503 h 4128257"/>
              <a:gd name="connsiteX30" fmla="*/ 367738 w 3253041"/>
              <a:gd name="connsiteY30" fmla="*/ 4113695 h 4128257"/>
              <a:gd name="connsiteX31" fmla="*/ 360828 w 3253041"/>
              <a:gd name="connsiteY31" fmla="*/ 4111501 h 4128257"/>
              <a:gd name="connsiteX32" fmla="*/ 314656 w 3253041"/>
              <a:gd name="connsiteY32" fmla="*/ 4089232 h 4128257"/>
              <a:gd name="connsiteX33" fmla="*/ 315698 w 3253041"/>
              <a:gd name="connsiteY33" fmla="*/ 4087664 h 4128257"/>
              <a:gd name="connsiteX34" fmla="*/ 295616 w 3253041"/>
              <a:gd name="connsiteY34" fmla="*/ 4072440 h 4128257"/>
              <a:gd name="connsiteX35" fmla="*/ 276462 w 3253041"/>
              <a:gd name="connsiteY35" fmla="*/ 4053566 h 4128257"/>
              <a:gd name="connsiteX36" fmla="*/ 274110 w 3253041"/>
              <a:gd name="connsiteY36" fmla="*/ 4049025 h 4128257"/>
              <a:gd name="connsiteX37" fmla="*/ 246039 w 3253041"/>
              <a:gd name="connsiteY37" fmla="*/ 4005974 h 4128257"/>
              <a:gd name="connsiteX38" fmla="*/ 243687 w 3253041"/>
              <a:gd name="connsiteY38" fmla="*/ 4001434 h 4128257"/>
              <a:gd name="connsiteX39" fmla="*/ 241335 w 3253041"/>
              <a:gd name="connsiteY39" fmla="*/ 3996893 h 4128257"/>
              <a:gd name="connsiteX40" fmla="*/ 238982 w 3253041"/>
              <a:gd name="connsiteY40" fmla="*/ 3992352 h 4128257"/>
              <a:gd name="connsiteX41" fmla="*/ 277582 w 3253041"/>
              <a:gd name="connsiteY41" fmla="*/ 1605326 h 4128257"/>
              <a:gd name="connsiteX42" fmla="*/ 1416491 w 3253041"/>
              <a:gd name="connsiteY42" fmla="*/ 500665 h 4128257"/>
              <a:gd name="connsiteX43" fmla="*/ 2876270 w 3253041"/>
              <a:gd name="connsiteY43" fmla="*/ 5720 h 4128257"/>
              <a:gd name="connsiteX44" fmla="*/ 2887720 w 3253041"/>
              <a:gd name="connsiteY44" fmla="*/ 5547 h 4128257"/>
              <a:gd name="connsiteX45" fmla="*/ 2908269 w 3253041"/>
              <a:gd name="connsiteY45" fmla="*/ 661 h 4128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253041" h="4128257">
                <a:moveTo>
                  <a:pt x="2908269" y="661"/>
                </a:moveTo>
                <a:cubicBezTo>
                  <a:pt x="2912819" y="-1695"/>
                  <a:pt x="2915171" y="2846"/>
                  <a:pt x="2922072" y="5030"/>
                </a:cubicBezTo>
                <a:cubicBezTo>
                  <a:pt x="2931170" y="317"/>
                  <a:pt x="2933522" y="4857"/>
                  <a:pt x="2938072" y="2501"/>
                </a:cubicBezTo>
                <a:cubicBezTo>
                  <a:pt x="2944973" y="4685"/>
                  <a:pt x="2951875" y="6869"/>
                  <a:pt x="2956424" y="4512"/>
                </a:cubicBezTo>
                <a:cubicBezTo>
                  <a:pt x="2963325" y="6697"/>
                  <a:pt x="2967874" y="4340"/>
                  <a:pt x="2967874" y="4340"/>
                </a:cubicBezTo>
                <a:cubicBezTo>
                  <a:pt x="2967874" y="4340"/>
                  <a:pt x="2970226" y="8881"/>
                  <a:pt x="2974776" y="6524"/>
                </a:cubicBezTo>
                <a:cubicBezTo>
                  <a:pt x="2977128" y="11065"/>
                  <a:pt x="2981677" y="8708"/>
                  <a:pt x="2988578" y="10892"/>
                </a:cubicBezTo>
                <a:cubicBezTo>
                  <a:pt x="2995479" y="13076"/>
                  <a:pt x="3002381" y="15260"/>
                  <a:pt x="3004733" y="19801"/>
                </a:cubicBezTo>
                <a:cubicBezTo>
                  <a:pt x="3007008" y="18622"/>
                  <a:pt x="3008733" y="19169"/>
                  <a:pt x="3011046" y="20850"/>
                </a:cubicBezTo>
                <a:lnTo>
                  <a:pt x="3015219" y="24183"/>
                </a:lnTo>
                <a:lnTo>
                  <a:pt x="3016525" y="22217"/>
                </a:lnTo>
                <a:cubicBezTo>
                  <a:pt x="3021076" y="19860"/>
                  <a:pt x="3023434" y="24411"/>
                  <a:pt x="3030344" y="26606"/>
                </a:cubicBezTo>
                <a:cubicBezTo>
                  <a:pt x="3034895" y="24248"/>
                  <a:pt x="3037253" y="28800"/>
                  <a:pt x="3046521" y="35546"/>
                </a:cubicBezTo>
                <a:cubicBezTo>
                  <a:pt x="3046521" y="35546"/>
                  <a:pt x="3055788" y="42293"/>
                  <a:pt x="3058146" y="46844"/>
                </a:cubicBezTo>
                <a:cubicBezTo>
                  <a:pt x="3058146" y="46844"/>
                  <a:pt x="3067414" y="53591"/>
                  <a:pt x="3071966" y="51233"/>
                </a:cubicBezTo>
                <a:cubicBezTo>
                  <a:pt x="3074323" y="55784"/>
                  <a:pt x="3076682" y="60337"/>
                  <a:pt x="3079040" y="64889"/>
                </a:cubicBezTo>
                <a:cubicBezTo>
                  <a:pt x="3088307" y="71635"/>
                  <a:pt x="3088307" y="71635"/>
                  <a:pt x="3090665" y="76187"/>
                </a:cubicBezTo>
                <a:cubicBezTo>
                  <a:pt x="3095381" y="85291"/>
                  <a:pt x="3097739" y="89843"/>
                  <a:pt x="3104649" y="92037"/>
                </a:cubicBezTo>
                <a:cubicBezTo>
                  <a:pt x="3107007" y="96589"/>
                  <a:pt x="3107007" y="96589"/>
                  <a:pt x="3107007" y="96589"/>
                </a:cubicBezTo>
                <a:cubicBezTo>
                  <a:pt x="3109365" y="101140"/>
                  <a:pt x="3109365" y="101140"/>
                  <a:pt x="3111723" y="105693"/>
                </a:cubicBezTo>
                <a:cubicBezTo>
                  <a:pt x="3114081" y="110245"/>
                  <a:pt x="3116439" y="114796"/>
                  <a:pt x="3118797" y="119349"/>
                </a:cubicBezTo>
                <a:cubicBezTo>
                  <a:pt x="3123513" y="128453"/>
                  <a:pt x="3125871" y="133005"/>
                  <a:pt x="3128229" y="137556"/>
                </a:cubicBezTo>
                <a:cubicBezTo>
                  <a:pt x="3130587" y="142109"/>
                  <a:pt x="3132945" y="146660"/>
                  <a:pt x="3130752" y="153570"/>
                </a:cubicBezTo>
                <a:cubicBezTo>
                  <a:pt x="3133110" y="158122"/>
                  <a:pt x="3135468" y="162674"/>
                  <a:pt x="3137826" y="167226"/>
                </a:cubicBezTo>
                <a:cubicBezTo>
                  <a:pt x="3140184" y="171778"/>
                  <a:pt x="3142542" y="176330"/>
                  <a:pt x="3137991" y="178687"/>
                </a:cubicBezTo>
                <a:cubicBezTo>
                  <a:pt x="3392898" y="1484243"/>
                  <a:pt x="3224022" y="2495488"/>
                  <a:pt x="2633394" y="3194050"/>
                </a:cubicBezTo>
                <a:cubicBezTo>
                  <a:pt x="1810430" y="4157308"/>
                  <a:pt x="491778" y="4130268"/>
                  <a:pt x="432116" y="4126533"/>
                </a:cubicBezTo>
                <a:lnTo>
                  <a:pt x="425206" y="4124340"/>
                </a:lnTo>
                <a:cubicBezTo>
                  <a:pt x="420656" y="4126697"/>
                  <a:pt x="420656" y="4126697"/>
                  <a:pt x="420656" y="4126697"/>
                </a:cubicBezTo>
                <a:cubicBezTo>
                  <a:pt x="416104" y="4129055"/>
                  <a:pt x="416104" y="4129055"/>
                  <a:pt x="413746" y="4124503"/>
                </a:cubicBezTo>
                <a:cubicBezTo>
                  <a:pt x="395375" y="4122472"/>
                  <a:pt x="381556" y="4118084"/>
                  <a:pt x="367738" y="4113695"/>
                </a:cubicBezTo>
                <a:cubicBezTo>
                  <a:pt x="360828" y="4111501"/>
                  <a:pt x="360828" y="4111501"/>
                  <a:pt x="360828" y="4111501"/>
                </a:cubicBezTo>
                <a:cubicBezTo>
                  <a:pt x="342458" y="4109470"/>
                  <a:pt x="326281" y="4100530"/>
                  <a:pt x="314656" y="4089232"/>
                </a:cubicBezTo>
                <a:lnTo>
                  <a:pt x="315698" y="4087664"/>
                </a:lnTo>
                <a:lnTo>
                  <a:pt x="295616" y="4072440"/>
                </a:lnTo>
                <a:cubicBezTo>
                  <a:pt x="288656" y="4065966"/>
                  <a:pt x="282265" y="4059198"/>
                  <a:pt x="276462" y="4053566"/>
                </a:cubicBezTo>
                <a:cubicBezTo>
                  <a:pt x="276462" y="4053566"/>
                  <a:pt x="276462" y="4053566"/>
                  <a:pt x="274110" y="4049025"/>
                </a:cubicBezTo>
                <a:cubicBezTo>
                  <a:pt x="262505" y="4037759"/>
                  <a:pt x="255448" y="4024138"/>
                  <a:pt x="246039" y="4005974"/>
                </a:cubicBezTo>
                <a:lnTo>
                  <a:pt x="243687" y="4001434"/>
                </a:lnTo>
                <a:cubicBezTo>
                  <a:pt x="243687" y="4001434"/>
                  <a:pt x="243687" y="4001434"/>
                  <a:pt x="241335" y="3996893"/>
                </a:cubicBezTo>
                <a:lnTo>
                  <a:pt x="238982" y="3992352"/>
                </a:lnTo>
                <a:cubicBezTo>
                  <a:pt x="213108" y="3942405"/>
                  <a:pt x="-309526" y="2733031"/>
                  <a:pt x="277582" y="1605326"/>
                </a:cubicBezTo>
                <a:cubicBezTo>
                  <a:pt x="516221" y="1151269"/>
                  <a:pt x="897337" y="781941"/>
                  <a:pt x="1416491" y="500665"/>
                </a:cubicBezTo>
                <a:cubicBezTo>
                  <a:pt x="1820276" y="281895"/>
                  <a:pt x="2307565" y="116392"/>
                  <a:pt x="2876270" y="5720"/>
                </a:cubicBezTo>
                <a:cubicBezTo>
                  <a:pt x="2880819" y="3363"/>
                  <a:pt x="2880819" y="3363"/>
                  <a:pt x="2887720" y="5547"/>
                </a:cubicBezTo>
                <a:cubicBezTo>
                  <a:pt x="2892270" y="3190"/>
                  <a:pt x="2899171" y="5375"/>
                  <a:pt x="2908269" y="661"/>
                </a:cubicBezTo>
                <a:close/>
              </a:path>
            </a:pathLst>
          </a:custGeom>
          <a:solidFill>
            <a:schemeClr val="bg1">
              <a:lumMod val="95000"/>
            </a:schemeClr>
          </a:solidFill>
          <a:effectLst/>
        </p:spPr>
        <p:txBody>
          <a:bodyPr wrap="square">
            <a:no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3113526747"/>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Gener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AAB59097-0DE7-F64A-9748-7B3ACA698028}"/>
              </a:ext>
            </a:extLst>
          </p:cNvPr>
          <p:cNvSpPr/>
          <p:nvPr userDrawn="1"/>
        </p:nvSpPr>
        <p:spPr bwMode="auto">
          <a:xfrm>
            <a:off x="1039007" y="-1464550"/>
            <a:ext cx="10453313" cy="9587663"/>
          </a:xfrm>
          <a:custGeom>
            <a:avLst/>
            <a:gdLst>
              <a:gd name="connsiteX0" fmla="*/ 3201394 w 6886698"/>
              <a:gd name="connsiteY0" fmla="*/ 104 h 6316404"/>
              <a:gd name="connsiteX1" fmla="*/ 3530345 w 6886698"/>
              <a:gd name="connsiteY1" fmla="*/ 75343 h 6316404"/>
              <a:gd name="connsiteX2" fmla="*/ 3625000 w 6886698"/>
              <a:gd name="connsiteY2" fmla="*/ 198821 h 6316404"/>
              <a:gd name="connsiteX3" fmla="*/ 3741608 w 6886698"/>
              <a:gd name="connsiteY3" fmla="*/ 121782 h 6316404"/>
              <a:gd name="connsiteX4" fmla="*/ 4010455 w 6886698"/>
              <a:gd name="connsiteY4" fmla="*/ 72823 h 6316404"/>
              <a:gd name="connsiteX5" fmla="*/ 4391232 w 6886698"/>
              <a:gd name="connsiteY5" fmla="*/ 464856 h 6316404"/>
              <a:gd name="connsiteX6" fmla="*/ 4447573 w 6886698"/>
              <a:gd name="connsiteY6" fmla="*/ 1057538 h 6316404"/>
              <a:gd name="connsiteX7" fmla="*/ 4435358 w 6886698"/>
              <a:gd name="connsiteY7" fmla="*/ 1151695 h 6316404"/>
              <a:gd name="connsiteX8" fmla="*/ 4462298 w 6886698"/>
              <a:gd name="connsiteY8" fmla="*/ 1120102 h 6316404"/>
              <a:gd name="connsiteX9" fmla="*/ 4751200 w 6886698"/>
              <a:gd name="connsiteY9" fmla="*/ 864467 h 6316404"/>
              <a:gd name="connsiteX10" fmla="*/ 5059396 w 6886698"/>
              <a:gd name="connsiteY10" fmla="*/ 598604 h 6316404"/>
              <a:gd name="connsiteX11" fmla="*/ 5655029 w 6886698"/>
              <a:gd name="connsiteY11" fmla="*/ 554095 h 6316404"/>
              <a:gd name="connsiteX12" fmla="*/ 5872050 w 6886698"/>
              <a:gd name="connsiteY12" fmla="*/ 1070202 h 6316404"/>
              <a:gd name="connsiteX13" fmla="*/ 6208910 w 6886698"/>
              <a:gd name="connsiteY13" fmla="*/ 1158380 h 6316404"/>
              <a:gd name="connsiteX14" fmla="*/ 6356698 w 6886698"/>
              <a:gd name="connsiteY14" fmla="*/ 1461742 h 6316404"/>
              <a:gd name="connsiteX15" fmla="*/ 6319928 w 6886698"/>
              <a:gd name="connsiteY15" fmla="*/ 1612918 h 6316404"/>
              <a:gd name="connsiteX16" fmla="*/ 6453077 w 6886698"/>
              <a:gd name="connsiteY16" fmla="*/ 1655390 h 6316404"/>
              <a:gd name="connsiteX17" fmla="*/ 6659871 w 6886698"/>
              <a:gd name="connsiteY17" fmla="*/ 1834029 h 6316404"/>
              <a:gd name="connsiteX18" fmla="*/ 6593480 w 6886698"/>
              <a:gd name="connsiteY18" fmla="*/ 2376500 h 6316404"/>
              <a:gd name="connsiteX19" fmla="*/ 5631035 w 6886698"/>
              <a:gd name="connsiteY19" fmla="*/ 3056550 h 6316404"/>
              <a:gd name="connsiteX20" fmla="*/ 5606738 w 6886698"/>
              <a:gd name="connsiteY20" fmla="*/ 3063615 h 6316404"/>
              <a:gd name="connsiteX21" fmla="*/ 5752187 w 6886698"/>
              <a:gd name="connsiteY21" fmla="*/ 3087973 h 6316404"/>
              <a:gd name="connsiteX22" fmla="*/ 6228320 w 6886698"/>
              <a:gd name="connsiteY22" fmla="*/ 3286317 h 6316404"/>
              <a:gd name="connsiteX23" fmla="*/ 6596082 w 6886698"/>
              <a:gd name="connsiteY23" fmla="*/ 3460727 h 6316404"/>
              <a:gd name="connsiteX24" fmla="*/ 6877584 w 6886698"/>
              <a:gd name="connsiteY24" fmla="*/ 3987526 h 6316404"/>
              <a:gd name="connsiteX25" fmla="*/ 6493264 w 6886698"/>
              <a:gd name="connsiteY25" fmla="*/ 4394666 h 6316404"/>
              <a:gd name="connsiteX26" fmla="*/ 6548793 w 6886698"/>
              <a:gd name="connsiteY26" fmla="*/ 4738419 h 6316404"/>
              <a:gd name="connsiteX27" fmla="*/ 6331070 w 6886698"/>
              <a:gd name="connsiteY27" fmla="*/ 4996230 h 6316404"/>
              <a:gd name="connsiteX28" fmla="*/ 6177933 w 6886698"/>
              <a:gd name="connsiteY28" fmla="*/ 5023713 h 6316404"/>
              <a:gd name="connsiteX29" fmla="*/ 6192913 w 6886698"/>
              <a:gd name="connsiteY29" fmla="*/ 5162667 h 6316404"/>
              <a:gd name="connsiteX30" fmla="*/ 6113122 w 6886698"/>
              <a:gd name="connsiteY30" fmla="*/ 5424027 h 6316404"/>
              <a:gd name="connsiteX31" fmla="*/ 5590116 w 6886698"/>
              <a:gd name="connsiteY31" fmla="*/ 5582604 h 6316404"/>
              <a:gd name="connsiteX32" fmla="*/ 4965226 w 6886698"/>
              <a:gd name="connsiteY32" fmla="*/ 5313709 h 6316404"/>
              <a:gd name="connsiteX33" fmla="*/ 4813897 w 6886698"/>
              <a:gd name="connsiteY33" fmla="*/ 5197888 h 6316404"/>
              <a:gd name="connsiteX34" fmla="*/ 4818616 w 6886698"/>
              <a:gd name="connsiteY34" fmla="*/ 5365555 h 6316404"/>
              <a:gd name="connsiteX35" fmla="*/ 4832293 w 6886698"/>
              <a:gd name="connsiteY35" fmla="*/ 5772348 h 6316404"/>
              <a:gd name="connsiteX36" fmla="*/ 4493265 w 6886698"/>
              <a:gd name="connsiteY36" fmla="*/ 6264101 h 6316404"/>
              <a:gd name="connsiteX37" fmla="*/ 3955210 w 6886698"/>
              <a:gd name="connsiteY37" fmla="*/ 6109303 h 6316404"/>
              <a:gd name="connsiteX38" fmla="*/ 3675206 w 6886698"/>
              <a:gd name="connsiteY38" fmla="*/ 6316300 h 6316404"/>
              <a:gd name="connsiteX39" fmla="*/ 3346255 w 6886698"/>
              <a:gd name="connsiteY39" fmla="*/ 6241061 h 6316404"/>
              <a:gd name="connsiteX40" fmla="*/ 3251601 w 6886698"/>
              <a:gd name="connsiteY40" fmla="*/ 6117583 h 6316404"/>
              <a:gd name="connsiteX41" fmla="*/ 3134992 w 6886698"/>
              <a:gd name="connsiteY41" fmla="*/ 6194622 h 6316404"/>
              <a:gd name="connsiteX42" fmla="*/ 2866145 w 6886698"/>
              <a:gd name="connsiteY42" fmla="*/ 6243581 h 6316404"/>
              <a:gd name="connsiteX43" fmla="*/ 2485368 w 6886698"/>
              <a:gd name="connsiteY43" fmla="*/ 5851547 h 6316404"/>
              <a:gd name="connsiteX44" fmla="*/ 2424141 w 6886698"/>
              <a:gd name="connsiteY44" fmla="*/ 5344990 h 6316404"/>
              <a:gd name="connsiteX45" fmla="*/ 2434921 w 6886698"/>
              <a:gd name="connsiteY45" fmla="*/ 5208505 h 6316404"/>
              <a:gd name="connsiteX46" fmla="*/ 2389829 w 6886698"/>
              <a:gd name="connsiteY46" fmla="*/ 5259024 h 6316404"/>
              <a:gd name="connsiteX47" fmla="*/ 2206994 w 6886698"/>
              <a:gd name="connsiteY47" fmla="*/ 5442510 h 6316404"/>
              <a:gd name="connsiteX48" fmla="*/ 1921278 w 6886698"/>
              <a:gd name="connsiteY48" fmla="*/ 5732397 h 6316404"/>
              <a:gd name="connsiteX49" fmla="*/ 1331185 w 6886698"/>
              <a:gd name="connsiteY49" fmla="*/ 5824866 h 6316404"/>
              <a:gd name="connsiteX50" fmla="*/ 1073190 w 6886698"/>
              <a:gd name="connsiteY50" fmla="*/ 5327973 h 6316404"/>
              <a:gd name="connsiteX51" fmla="*/ 730308 w 6886698"/>
              <a:gd name="connsiteY51" fmla="*/ 5267290 h 6316404"/>
              <a:gd name="connsiteX52" fmla="*/ 558502 w 6886698"/>
              <a:gd name="connsiteY52" fmla="*/ 4976855 h 6316404"/>
              <a:gd name="connsiteX53" fmla="*/ 582943 w 6886698"/>
              <a:gd name="connsiteY53" fmla="*/ 4823203 h 6316404"/>
              <a:gd name="connsiteX54" fmla="*/ 446798 w 6886698"/>
              <a:gd name="connsiteY54" fmla="*/ 4791623 h 6316404"/>
              <a:gd name="connsiteX55" fmla="*/ 226252 w 6886698"/>
              <a:gd name="connsiteY55" fmla="*/ 4630269 h 6316404"/>
              <a:gd name="connsiteX56" fmla="*/ 248614 w 6886698"/>
              <a:gd name="connsiteY56" fmla="*/ 4084209 h 6316404"/>
              <a:gd name="connsiteX57" fmla="*/ 1307048 w 6886698"/>
              <a:gd name="connsiteY57" fmla="*/ 3268931 h 6316404"/>
              <a:gd name="connsiteX58" fmla="*/ 1338479 w 6886698"/>
              <a:gd name="connsiteY58" fmla="*/ 3259739 h 6316404"/>
              <a:gd name="connsiteX59" fmla="*/ 1336362 w 6886698"/>
              <a:gd name="connsiteY59" fmla="*/ 3259983 h 6316404"/>
              <a:gd name="connsiteX60" fmla="*/ 823913 w 6886698"/>
              <a:gd name="connsiteY60" fmla="*/ 3201333 h 6316404"/>
              <a:gd name="connsiteX61" fmla="*/ 422224 w 6886698"/>
              <a:gd name="connsiteY61" fmla="*/ 3135652 h 6316404"/>
              <a:gd name="connsiteX62" fmla="*/ 5777 w 6886698"/>
              <a:gd name="connsiteY62" fmla="*/ 2707479 h 6316404"/>
              <a:gd name="connsiteX63" fmla="*/ 262239 w 6886698"/>
              <a:gd name="connsiteY63" fmla="*/ 2209792 h 6316404"/>
              <a:gd name="connsiteX64" fmla="*/ 113637 w 6886698"/>
              <a:gd name="connsiteY64" fmla="*/ 1894883 h 6316404"/>
              <a:gd name="connsiteX65" fmla="*/ 251400 w 6886698"/>
              <a:gd name="connsiteY65" fmla="*/ 1586839 h 6316404"/>
              <a:gd name="connsiteX66" fmla="*/ 390926 w 6886698"/>
              <a:gd name="connsiteY66" fmla="*/ 1518000 h 6316404"/>
              <a:gd name="connsiteX67" fmla="*/ 338031 w 6886698"/>
              <a:gd name="connsiteY67" fmla="*/ 1388639 h 6316404"/>
              <a:gd name="connsiteX68" fmla="*/ 342280 w 6886698"/>
              <a:gd name="connsiteY68" fmla="*/ 1115403 h 6316404"/>
              <a:gd name="connsiteX69" fmla="*/ 800869 w 6886698"/>
              <a:gd name="connsiteY69" fmla="*/ 818120 h 6316404"/>
              <a:gd name="connsiteX70" fmla="*/ 913818 w 6886698"/>
              <a:gd name="connsiteY70" fmla="*/ 811845 h 6316404"/>
              <a:gd name="connsiteX71" fmla="*/ 1928166 w 6886698"/>
              <a:gd name="connsiteY71" fmla="*/ 1112386 h 6316404"/>
              <a:gd name="connsiteX72" fmla="*/ 2065100 w 6886698"/>
              <a:gd name="connsiteY72" fmla="*/ 1203646 h 6316404"/>
              <a:gd name="connsiteX73" fmla="*/ 2057984 w 6886698"/>
              <a:gd name="connsiteY73" fmla="*/ 950849 h 6316404"/>
              <a:gd name="connsiteX74" fmla="*/ 2044308 w 6886698"/>
              <a:gd name="connsiteY74" fmla="*/ 544055 h 6316404"/>
              <a:gd name="connsiteX75" fmla="*/ 2383336 w 6886698"/>
              <a:gd name="connsiteY75" fmla="*/ 52303 h 6316404"/>
              <a:gd name="connsiteX76" fmla="*/ 2921390 w 6886698"/>
              <a:gd name="connsiteY76" fmla="*/ 207100 h 6316404"/>
              <a:gd name="connsiteX77" fmla="*/ 3201394 w 6886698"/>
              <a:gd name="connsiteY77" fmla="*/ 104 h 631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886698" h="6316404">
                <a:moveTo>
                  <a:pt x="3201394" y="104"/>
                </a:moveTo>
                <a:cubicBezTo>
                  <a:pt x="3300728" y="-976"/>
                  <a:pt x="3439650" y="5144"/>
                  <a:pt x="3530345" y="75343"/>
                </a:cubicBezTo>
                <a:cubicBezTo>
                  <a:pt x="3557338" y="96582"/>
                  <a:pt x="3598727" y="189461"/>
                  <a:pt x="3625000" y="198821"/>
                </a:cubicBezTo>
                <a:cubicBezTo>
                  <a:pt x="3657391" y="209980"/>
                  <a:pt x="3708137" y="141581"/>
                  <a:pt x="3741608" y="121782"/>
                </a:cubicBezTo>
                <a:cubicBezTo>
                  <a:pt x="3827625" y="69943"/>
                  <a:pt x="3919040" y="71383"/>
                  <a:pt x="4010455" y="72823"/>
                </a:cubicBezTo>
                <a:cubicBezTo>
                  <a:pt x="4198324" y="76422"/>
                  <a:pt x="4319252" y="224740"/>
                  <a:pt x="4391232" y="464856"/>
                </a:cubicBezTo>
                <a:cubicBezTo>
                  <a:pt x="4448271" y="654326"/>
                  <a:pt x="4463500" y="856702"/>
                  <a:pt x="4447573" y="1057538"/>
                </a:cubicBezTo>
                <a:lnTo>
                  <a:pt x="4435358" y="1151695"/>
                </a:lnTo>
                <a:lnTo>
                  <a:pt x="4462298" y="1120102"/>
                </a:lnTo>
                <a:cubicBezTo>
                  <a:pt x="4551017" y="1027740"/>
                  <a:pt x="4650011" y="953617"/>
                  <a:pt x="4751200" y="864467"/>
                </a:cubicBezTo>
                <a:cubicBezTo>
                  <a:pt x="4853047" y="774556"/>
                  <a:pt x="4946438" y="677593"/>
                  <a:pt x="5059396" y="598604"/>
                </a:cubicBezTo>
                <a:cubicBezTo>
                  <a:pt x="5288005" y="439379"/>
                  <a:pt x="5489539" y="438773"/>
                  <a:pt x="5655029" y="554095"/>
                </a:cubicBezTo>
                <a:cubicBezTo>
                  <a:pt x="5826943" y="673947"/>
                  <a:pt x="5971081" y="809244"/>
                  <a:pt x="5872050" y="1070202"/>
                </a:cubicBezTo>
                <a:cubicBezTo>
                  <a:pt x="6026813" y="1019002"/>
                  <a:pt x="6133105" y="1066010"/>
                  <a:pt x="6208910" y="1158380"/>
                </a:cubicBezTo>
                <a:cubicBezTo>
                  <a:pt x="6272071" y="1235054"/>
                  <a:pt x="6354462" y="1347074"/>
                  <a:pt x="6356698" y="1461742"/>
                </a:cubicBezTo>
                <a:cubicBezTo>
                  <a:pt x="6357093" y="1496087"/>
                  <a:pt x="6310733" y="1586586"/>
                  <a:pt x="6319928" y="1612918"/>
                </a:cubicBezTo>
                <a:cubicBezTo>
                  <a:pt x="6331559" y="1645143"/>
                  <a:pt x="6416659" y="1641747"/>
                  <a:pt x="6453077" y="1655390"/>
                </a:cubicBezTo>
                <a:cubicBezTo>
                  <a:pt x="6547410" y="1689850"/>
                  <a:pt x="6603640" y="1761939"/>
                  <a:pt x="6659871" y="1834029"/>
                </a:cubicBezTo>
                <a:cubicBezTo>
                  <a:pt x="6774932" y="1982584"/>
                  <a:pt x="6735303" y="2169803"/>
                  <a:pt x="6593480" y="2376500"/>
                </a:cubicBezTo>
                <a:cubicBezTo>
                  <a:pt x="6369965" y="2703072"/>
                  <a:pt x="6001323" y="2931801"/>
                  <a:pt x="5631035" y="3056550"/>
                </a:cubicBezTo>
                <a:lnTo>
                  <a:pt x="5606738" y="3063615"/>
                </a:lnTo>
                <a:lnTo>
                  <a:pt x="5752187" y="3087973"/>
                </a:lnTo>
                <a:cubicBezTo>
                  <a:pt x="5927807" y="3128389"/>
                  <a:pt x="6065057" y="3210968"/>
                  <a:pt x="6228320" y="3286317"/>
                </a:cubicBezTo>
                <a:cubicBezTo>
                  <a:pt x="6351729" y="3343123"/>
                  <a:pt x="6478171" y="3389343"/>
                  <a:pt x="6596082" y="3460727"/>
                </a:cubicBezTo>
                <a:cubicBezTo>
                  <a:pt x="6834134" y="3605455"/>
                  <a:pt x="6916161" y="3789541"/>
                  <a:pt x="6877584" y="3987526"/>
                </a:cubicBezTo>
                <a:cubicBezTo>
                  <a:pt x="6837461" y="4193217"/>
                  <a:pt x="6771982" y="4379748"/>
                  <a:pt x="6493264" y="4394666"/>
                </a:cubicBezTo>
                <a:cubicBezTo>
                  <a:pt x="6602659" y="4515520"/>
                  <a:pt x="6602633" y="4631743"/>
                  <a:pt x="6548793" y="4738419"/>
                </a:cubicBezTo>
                <a:cubicBezTo>
                  <a:pt x="6504197" y="4827185"/>
                  <a:pt x="6435046" y="4947830"/>
                  <a:pt x="6331070" y="4996230"/>
                </a:cubicBezTo>
                <a:cubicBezTo>
                  <a:pt x="6299816" y="5010476"/>
                  <a:pt x="6198300" y="5004659"/>
                  <a:pt x="6177933" y="5023713"/>
                </a:cubicBezTo>
                <a:cubicBezTo>
                  <a:pt x="6153161" y="5047379"/>
                  <a:pt x="6190669" y="5123843"/>
                  <a:pt x="6192913" y="5162667"/>
                </a:cubicBezTo>
                <a:cubicBezTo>
                  <a:pt x="6199530" y="5262879"/>
                  <a:pt x="6156326" y="5343453"/>
                  <a:pt x="6113122" y="5424027"/>
                </a:cubicBezTo>
                <a:cubicBezTo>
                  <a:pt x="6023762" y="5589323"/>
                  <a:pt x="5836502" y="5628762"/>
                  <a:pt x="5590116" y="5582604"/>
                </a:cubicBezTo>
                <a:cubicBezTo>
                  <a:pt x="5367798" y="5541223"/>
                  <a:pt x="5155545" y="5443584"/>
                  <a:pt x="4965226" y="5313709"/>
                </a:cubicBezTo>
                <a:lnTo>
                  <a:pt x="4813897" y="5197888"/>
                </a:lnTo>
                <a:lnTo>
                  <a:pt x="4818616" y="5365555"/>
                </a:lnTo>
                <a:cubicBezTo>
                  <a:pt x="4824735" y="5501272"/>
                  <a:pt x="4841650" y="5634830"/>
                  <a:pt x="4832293" y="5772348"/>
                </a:cubicBezTo>
                <a:cubicBezTo>
                  <a:pt x="4812858" y="6050264"/>
                  <a:pt x="4686892" y="6207581"/>
                  <a:pt x="4493265" y="6264101"/>
                </a:cubicBezTo>
                <a:cubicBezTo>
                  <a:pt x="4292079" y="6322780"/>
                  <a:pt x="4096292" y="6350139"/>
                  <a:pt x="3955210" y="6109303"/>
                </a:cubicBezTo>
                <a:cubicBezTo>
                  <a:pt x="3897986" y="6261941"/>
                  <a:pt x="3794694" y="6315220"/>
                  <a:pt x="3675206" y="6316300"/>
                </a:cubicBezTo>
                <a:cubicBezTo>
                  <a:pt x="3575873" y="6317380"/>
                  <a:pt x="3436950" y="6311260"/>
                  <a:pt x="3346255" y="6241061"/>
                </a:cubicBezTo>
                <a:cubicBezTo>
                  <a:pt x="3319262" y="6219821"/>
                  <a:pt x="3277874" y="6126943"/>
                  <a:pt x="3251601" y="6117583"/>
                </a:cubicBezTo>
                <a:cubicBezTo>
                  <a:pt x="3219209" y="6106423"/>
                  <a:pt x="3168463" y="6174822"/>
                  <a:pt x="3134992" y="6194622"/>
                </a:cubicBezTo>
                <a:cubicBezTo>
                  <a:pt x="3048975" y="6246461"/>
                  <a:pt x="2957560" y="6245021"/>
                  <a:pt x="2866145" y="6243581"/>
                </a:cubicBezTo>
                <a:cubicBezTo>
                  <a:pt x="2678276" y="6239981"/>
                  <a:pt x="2557348" y="6091663"/>
                  <a:pt x="2485368" y="5851547"/>
                </a:cubicBezTo>
                <a:cubicBezTo>
                  <a:pt x="2436478" y="5689145"/>
                  <a:pt x="2418305" y="5517260"/>
                  <a:pt x="2424141" y="5344990"/>
                </a:cubicBezTo>
                <a:lnTo>
                  <a:pt x="2434921" y="5208505"/>
                </a:lnTo>
                <a:lnTo>
                  <a:pt x="2389829" y="5259024"/>
                </a:lnTo>
                <a:cubicBezTo>
                  <a:pt x="2331439" y="5319871"/>
                  <a:pt x="2269433" y="5377822"/>
                  <a:pt x="2206994" y="5442510"/>
                </a:cubicBezTo>
                <a:cubicBezTo>
                  <a:pt x="2112742" y="5540353"/>
                  <a:pt x="2027487" y="5644542"/>
                  <a:pt x="1921278" y="5732397"/>
                </a:cubicBezTo>
                <a:cubicBezTo>
                  <a:pt x="1706274" y="5909564"/>
                  <a:pt x="1505448" y="5926446"/>
                  <a:pt x="1331185" y="5824866"/>
                </a:cubicBezTo>
                <a:cubicBezTo>
                  <a:pt x="1150153" y="5719291"/>
                  <a:pt x="995558" y="5596077"/>
                  <a:pt x="1073190" y="5327973"/>
                </a:cubicBezTo>
                <a:cubicBezTo>
                  <a:pt x="923068" y="5391505"/>
                  <a:pt x="813326" y="5353235"/>
                  <a:pt x="730308" y="5267290"/>
                </a:cubicBezTo>
                <a:cubicBezTo>
                  <a:pt x="661161" y="5195967"/>
                  <a:pt x="569992" y="5090967"/>
                  <a:pt x="558502" y="4976855"/>
                </a:cubicBezTo>
                <a:cubicBezTo>
                  <a:pt x="555335" y="4942654"/>
                  <a:pt x="594234" y="4848705"/>
                  <a:pt x="582943" y="4823203"/>
                </a:cubicBezTo>
                <a:cubicBezTo>
                  <a:pt x="568747" y="4792022"/>
                  <a:pt x="484198" y="4802280"/>
                  <a:pt x="446798" y="4791623"/>
                </a:cubicBezTo>
                <a:cubicBezTo>
                  <a:pt x="349991" y="4764895"/>
                  <a:pt x="288121" y="4697582"/>
                  <a:pt x="226252" y="4630269"/>
                </a:cubicBezTo>
                <a:cubicBezTo>
                  <a:pt x="99568" y="4491493"/>
                  <a:pt x="123948" y="4301684"/>
                  <a:pt x="248614" y="4084209"/>
                </a:cubicBezTo>
                <a:cubicBezTo>
                  <a:pt x="473081" y="3691572"/>
                  <a:pt x="896805" y="3411003"/>
                  <a:pt x="1307048" y="3268931"/>
                </a:cubicBezTo>
                <a:lnTo>
                  <a:pt x="1338479" y="3259739"/>
                </a:lnTo>
                <a:lnTo>
                  <a:pt x="1336362" y="3259983"/>
                </a:lnTo>
                <a:cubicBezTo>
                  <a:pt x="1156420" y="3269811"/>
                  <a:pt x="1001662" y="3228494"/>
                  <a:pt x="823913" y="3201333"/>
                </a:cubicBezTo>
                <a:cubicBezTo>
                  <a:pt x="689596" y="3180946"/>
                  <a:pt x="555298" y="3171569"/>
                  <a:pt x="422224" y="3135652"/>
                </a:cubicBezTo>
                <a:cubicBezTo>
                  <a:pt x="153392" y="3062551"/>
                  <a:pt x="23569" y="2908400"/>
                  <a:pt x="5777" y="2707479"/>
                </a:cubicBezTo>
                <a:cubicBezTo>
                  <a:pt x="-12664" y="2498723"/>
                  <a:pt x="-1433" y="2301353"/>
                  <a:pt x="262239" y="2209792"/>
                </a:cubicBezTo>
                <a:cubicBezTo>
                  <a:pt x="123641" y="2123981"/>
                  <a:pt x="91463" y="2012300"/>
                  <a:pt x="113637" y="1894883"/>
                </a:cubicBezTo>
                <a:cubicBezTo>
                  <a:pt x="131891" y="1797236"/>
                  <a:pt x="164906" y="1662155"/>
                  <a:pt x="251400" y="1586839"/>
                </a:cubicBezTo>
                <a:cubicBezTo>
                  <a:pt x="277483" y="1564492"/>
                  <a:pt x="376636" y="1541952"/>
                  <a:pt x="390926" y="1518000"/>
                </a:cubicBezTo>
                <a:cubicBezTo>
                  <a:pt x="408171" y="1488398"/>
                  <a:pt x="350944" y="1425321"/>
                  <a:pt x="338031" y="1388639"/>
                </a:cubicBezTo>
                <a:cubicBezTo>
                  <a:pt x="303906" y="1294184"/>
                  <a:pt x="323093" y="1204794"/>
                  <a:pt x="342280" y="1115403"/>
                </a:cubicBezTo>
                <a:cubicBezTo>
                  <a:pt x="382340" y="931819"/>
                  <a:pt x="551340" y="842038"/>
                  <a:pt x="800869" y="818120"/>
                </a:cubicBezTo>
                <a:cubicBezTo>
                  <a:pt x="838382" y="814480"/>
                  <a:pt x="876060" y="812419"/>
                  <a:pt x="913818" y="811845"/>
                </a:cubicBezTo>
                <a:cubicBezTo>
                  <a:pt x="1267802" y="806467"/>
                  <a:pt x="1628885" y="931818"/>
                  <a:pt x="1928166" y="1112386"/>
                </a:cubicBezTo>
                <a:lnTo>
                  <a:pt x="2065100" y="1203646"/>
                </a:lnTo>
                <a:lnTo>
                  <a:pt x="2057984" y="950849"/>
                </a:lnTo>
                <a:cubicBezTo>
                  <a:pt x="2051866" y="815131"/>
                  <a:pt x="2034950" y="681573"/>
                  <a:pt x="2044308" y="544055"/>
                </a:cubicBezTo>
                <a:cubicBezTo>
                  <a:pt x="2063743" y="266140"/>
                  <a:pt x="2189708" y="108822"/>
                  <a:pt x="2383336" y="52303"/>
                </a:cubicBezTo>
                <a:cubicBezTo>
                  <a:pt x="2584521" y="-6376"/>
                  <a:pt x="2780308" y="-33736"/>
                  <a:pt x="2921390" y="207100"/>
                </a:cubicBezTo>
                <a:cubicBezTo>
                  <a:pt x="2978615" y="54463"/>
                  <a:pt x="3081907" y="1184"/>
                  <a:pt x="3201394" y="104"/>
                </a:cubicBezTo>
                <a:close/>
              </a:path>
            </a:pathLst>
          </a:custGeom>
          <a:solidFill>
            <a:schemeClr val="accent1"/>
          </a:solidFill>
          <a:ln w="9525" cap="flat" cmpd="sng" algn="ctr">
            <a:noFill/>
            <a:prstDash val="solid"/>
            <a:round/>
            <a:headEnd type="none" w="med" len="med"/>
            <a:tailEnd type="none" w="med" len="med"/>
          </a:ln>
          <a:effectLst/>
        </p:spPr>
        <p:txBody>
          <a:bodyPr vert="horz" wrap="square" lIns="121884" tIns="60941" rIns="121884" bIns="60941" numCol="1" rtlCol="0" anchor="t" anchorCtr="0" compatLnSpc="1">
            <a:prstTxWarp prst="textNoShape">
              <a:avLst/>
            </a:prstTxWarp>
          </a:bodyPr>
          <a:lstStyle/>
          <a:p>
            <a:pPr marL="0" marR="0" indent="0" algn="l" defTabSz="609409"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s-ES_tradnl" sz="2267" b="0" i="0" u="none" strike="noStrike" cap="none" normalizeH="0" baseline="0">
              <a:ln>
                <a:noFill/>
              </a:ln>
              <a:effectLst/>
              <a:latin typeface="Arial" panose="020B0604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74164583"/>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Image Layout">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1F702F13-E74F-0D45-849D-76B0EE7CC520}"/>
              </a:ext>
            </a:extLst>
          </p:cNvPr>
          <p:cNvSpPr>
            <a:spLocks noGrp="1"/>
          </p:cNvSpPr>
          <p:nvPr>
            <p:ph type="pic" sz="quarter" idx="14"/>
          </p:nvPr>
        </p:nvSpPr>
        <p:spPr>
          <a:xfrm>
            <a:off x="1306959" y="1307866"/>
            <a:ext cx="3625264" cy="4666215"/>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85896116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81DC6A-A15A-4FD0-9726-897D46500C31}"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2539195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 y="1"/>
            <a:ext cx="9780588" cy="6804025"/>
          </a:xfrm>
          <a:solidFill>
            <a:schemeClr val="bg1">
              <a:lumMod val="85000"/>
            </a:schemeClr>
          </a:solidFill>
        </p:spPr>
        <p:txBody>
          <a:bodyPr tIns="1296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4"/>
            <a:ext cx="8991600" cy="1261295"/>
          </a:xfrm>
          <a:solidFill>
            <a:schemeClr val="bg1"/>
          </a:solidFill>
        </p:spPr>
        <p:txBody>
          <a:bodyPr vert="horz" lIns="135000" tIns="135000" rIns="189000" bIns="135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1" y="4061040"/>
            <a:ext cx="6580188" cy="580921"/>
          </a:xfrm>
          <a:solidFill>
            <a:schemeClr val="tx1">
              <a:alpha val="80000"/>
            </a:schemeClr>
          </a:solidFill>
        </p:spPr>
        <p:txBody>
          <a:bodyPr vert="horz" lIns="135000" tIns="135000" rIns="135000" bIns="135000" rtlCol="0">
            <a:noAutofit/>
          </a:bodyPr>
          <a:lstStyle>
            <a:lvl1pPr marL="0" indent="0" algn="r">
              <a:buNone/>
              <a:defRPr lang="en-ZA" dirty="0">
                <a:solidFill>
                  <a:schemeClr val="bg1"/>
                </a:solidFill>
              </a:defRPr>
            </a:lvl1pPr>
          </a:lstStyle>
          <a:p>
            <a:pPr marL="266693" lvl="0" indent="-266693" algn="ctr"/>
            <a:r>
              <a:rPr lang="en-US" noProof="0" dirty="0" smtClean="0"/>
              <a:t>Click to edit Master subtitle style</a:t>
            </a: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5" y="6803351"/>
            <a:ext cx="1979897" cy="5465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9"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noProof="0" dirty="0"/>
          </a:p>
        </p:txBody>
      </p:sp>
    </p:spTree>
    <p:extLst>
      <p:ext uri="{BB962C8B-B14F-4D97-AF65-F5344CB8AC3E}">
        <p14:creationId xmlns:p14="http://schemas.microsoft.com/office/powerpoint/2010/main" val="7268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508C4F-B9A6-4BFC-BF56-2893AB56E85A}"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7043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472A9-FEA9-4F78-BD85-3C7C7C98B582}"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0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8B08B4-586D-41E9-9DE8-CA801DCC8FD6}"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04518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973D4-242B-473F-AECD-284FD86B0781}"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303030">
                  <a:lumMod val="90000"/>
                  <a:lumOff val="10000"/>
                </a:srgbClr>
              </a:solidFill>
            </a:endParaRPr>
          </a:p>
        </p:txBody>
      </p:sp>
      <p:sp>
        <p:nvSpPr>
          <p:cNvPr id="5" name="TextBox 4"/>
          <p:cNvSpPr txBox="1"/>
          <p:nvPr userDrawn="1"/>
        </p:nvSpPr>
        <p:spPr>
          <a:xfrm>
            <a:off x="10029371" y="5839445"/>
            <a:ext cx="1016000" cy="369332"/>
          </a:xfrm>
          <a:prstGeom prst="rect">
            <a:avLst/>
          </a:prstGeom>
          <a:noFill/>
        </p:spPr>
        <p:txBody>
          <a:bodyPr wrap="square" rtlCol="0">
            <a:spAutoFit/>
          </a:bodyPr>
          <a:lstStyle/>
          <a:p>
            <a:pPr marL="0" algn="r" defTabSz="914400" rtl="0" eaLnBrk="1" latinLnBrk="0" hangingPunct="1"/>
            <a:fld id="{F3AC9910-5388-41C1-9A9C-179DD05A0CBF}" type="slidenum">
              <a:rPr lang="en-US" sz="1800" kern="1200" smtClean="0">
                <a:solidFill>
                  <a:prstClr val="black">
                    <a:lumMod val="85000"/>
                    <a:lumOff val="15000"/>
                  </a:prstClr>
                </a:solidFill>
                <a:latin typeface="+mj-lt"/>
                <a:ea typeface="+mn-ea"/>
                <a:cs typeface="+mn-cs"/>
              </a:rPr>
              <a:pPr marL="0" algn="r" defTabSz="914400" rtl="0" eaLnBrk="1" latinLnBrk="0" hangingPunct="1"/>
              <a:t>‹#›</a:t>
            </a:fld>
            <a:r>
              <a:rPr lang="en-US" sz="1800" kern="1200" dirty="0" smtClean="0">
                <a:solidFill>
                  <a:prstClr val="black">
                    <a:lumMod val="85000"/>
                    <a:lumOff val="15000"/>
                  </a:prstClr>
                </a:solidFill>
                <a:latin typeface="+mj-lt"/>
                <a:ea typeface="+mn-ea"/>
                <a:cs typeface="+mn-cs"/>
              </a:rPr>
              <a:t> of 30</a:t>
            </a:r>
            <a:endParaRPr lang="en-US" sz="1800" kern="1200" dirty="0">
              <a:solidFill>
                <a:prstClr val="black">
                  <a:lumMod val="85000"/>
                  <a:lumOff val="15000"/>
                </a:prstClr>
              </a:solidFill>
              <a:latin typeface="+mj-lt"/>
              <a:ea typeface="+mn-ea"/>
              <a:cs typeface="+mn-cs"/>
            </a:endParaRPr>
          </a:p>
        </p:txBody>
      </p:sp>
    </p:spTree>
    <p:extLst>
      <p:ext uri="{BB962C8B-B14F-4D97-AF65-F5344CB8AC3E}">
        <p14:creationId xmlns:p14="http://schemas.microsoft.com/office/powerpoint/2010/main" val="354455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AD054-1697-4F0E-9B6B-5D805643AB03}"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469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8913FA-4209-4340-8B08-217E37FF5D01}"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340305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B9BF9B3-E5B0-40FA-9911-F0A5DE933FF5}" type="datetime1">
              <a:rPr lang="en-US" smtClean="0">
                <a:solidFill>
                  <a:srgbClr val="303030">
                    <a:lumMod val="90000"/>
                    <a:lumOff val="10000"/>
                  </a:srgbClr>
                </a:solidFill>
              </a:rPr>
              <a:t>12/11/2021</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63545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Rectangle 189"/>
          <p:cNvSpPr/>
          <p:nvPr/>
        </p:nvSpPr>
        <p:spPr>
          <a:xfrm>
            <a:off x="199139" y="137160"/>
            <a:ext cx="1182624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84" tIns="60941" rIns="121884" bIns="60941" rtlCol="0" anchor="ctr"/>
          <a:lstStyle/>
          <a:p>
            <a:pPr algn="ctr" rtl="0"/>
            <a:endParaRPr lang="en-US" sz="2400" kern="1200">
              <a:solidFill>
                <a:prstClr val="white"/>
              </a:solidFill>
              <a:latin typeface="Tw Cen MT"/>
              <a:ea typeface="+mn-ea"/>
              <a:cs typeface="+mn-cs"/>
            </a:endParaRPr>
          </a:p>
        </p:txBody>
      </p:sp>
      <p:sp>
        <p:nvSpPr>
          <p:cNvPr id="2" name="Title Placeholder 1"/>
          <p:cNvSpPr>
            <a:spLocks noGrp="1"/>
          </p:cNvSpPr>
          <p:nvPr>
            <p:ph type="title"/>
          </p:nvPr>
        </p:nvSpPr>
        <p:spPr>
          <a:xfrm>
            <a:off x="609601" y="274635"/>
            <a:ext cx="10972800" cy="1143000"/>
          </a:xfrm>
          <a:prstGeom prst="rect">
            <a:avLst/>
          </a:prstGeom>
        </p:spPr>
        <p:txBody>
          <a:bodyPr vert="horz" lIns="91413" tIns="45706" rIns="91413" bIns="45706"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1" y="1600200"/>
            <a:ext cx="10972800" cy="4525965"/>
          </a:xfrm>
          <a:prstGeom prst="rect">
            <a:avLst/>
          </a:prstGeom>
        </p:spPr>
        <p:txBody>
          <a:bodyPr vert="horz" lIns="91413" tIns="45706" rIns="91413" bIns="457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1" y="6312424"/>
            <a:ext cx="2844800" cy="365123"/>
          </a:xfrm>
          <a:prstGeom prst="rect">
            <a:avLst/>
          </a:prstGeom>
        </p:spPr>
        <p:txBody>
          <a:bodyPr vert="horz" lIns="91413" tIns="45706" rIns="91413" bIns="45706" rtlCol="0" anchor="ctr"/>
          <a:lstStyle>
            <a:lvl1pPr algn="l">
              <a:defRPr sz="1333">
                <a:solidFill>
                  <a:schemeClr val="tx2"/>
                </a:solidFill>
              </a:defRPr>
            </a:lvl1pPr>
          </a:lstStyle>
          <a:p>
            <a:fld id="{C764DE79-268F-4C1A-8933-263129D2AF90}" type="datetimeFigureOut">
              <a:rPr lang="en-US" smtClean="0"/>
              <a:pPr/>
              <a:t>12/11/2021</a:t>
            </a:fld>
            <a:endParaRPr lang="en-US" dirty="0"/>
          </a:p>
        </p:txBody>
      </p:sp>
      <p:sp>
        <p:nvSpPr>
          <p:cNvPr id="5" name="Footer Placeholder 4"/>
          <p:cNvSpPr>
            <a:spLocks noGrp="1"/>
          </p:cNvSpPr>
          <p:nvPr>
            <p:ph type="ftr" sz="quarter" idx="3"/>
          </p:nvPr>
        </p:nvSpPr>
        <p:spPr>
          <a:xfrm>
            <a:off x="3774836" y="6312424"/>
            <a:ext cx="4642339" cy="365123"/>
          </a:xfrm>
          <a:prstGeom prst="rect">
            <a:avLst/>
          </a:prstGeom>
        </p:spPr>
        <p:txBody>
          <a:bodyPr vert="horz" lIns="91413" tIns="45706" rIns="91413" bIns="45706" rtlCol="0" anchor="ctr"/>
          <a:lstStyle>
            <a:lvl1pPr algn="ctr">
              <a:defRPr sz="1333">
                <a:solidFill>
                  <a:schemeClr val="tx2"/>
                </a:solidFill>
              </a:defRPr>
            </a:lvl1pPr>
          </a:lstStyle>
          <a:p>
            <a:endParaRPr lang="en-US" dirty="0"/>
          </a:p>
        </p:txBody>
      </p:sp>
      <p:sp>
        <p:nvSpPr>
          <p:cNvPr id="6" name="Slide Number Placeholder 5"/>
          <p:cNvSpPr>
            <a:spLocks noGrp="1"/>
          </p:cNvSpPr>
          <p:nvPr>
            <p:ph type="sldNum" sz="quarter" idx="4"/>
          </p:nvPr>
        </p:nvSpPr>
        <p:spPr>
          <a:xfrm>
            <a:off x="8737600" y="6312424"/>
            <a:ext cx="2844800" cy="365123"/>
          </a:xfrm>
          <a:prstGeom prst="rect">
            <a:avLst/>
          </a:prstGeom>
        </p:spPr>
        <p:txBody>
          <a:bodyPr vert="horz" lIns="91413" tIns="45706" rIns="91413" bIns="45706" rtlCol="0" anchor="ctr"/>
          <a:lstStyle>
            <a:lvl1pPr algn="r">
              <a:defRPr sz="1333">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382738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hdr="0" ftr="0" dt="0"/>
  <p:txStyles>
    <p:titleStyle>
      <a:lvl1pPr algn="l" defTabSz="1218814" rtl="0" eaLnBrk="1" latinLnBrk="0" hangingPunct="1">
        <a:spcBef>
          <a:spcPct val="0"/>
        </a:spcBef>
        <a:buNone/>
        <a:tabLst>
          <a:tab pos="5105902" algn="l"/>
        </a:tabLst>
        <a:defRPr sz="4800" b="1" kern="1200" cap="none" spc="67">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365642" indent="-365642" algn="l" defTabSz="1218814" rtl="0" eaLnBrk="1" latinLnBrk="0" hangingPunct="1">
        <a:spcBef>
          <a:spcPct val="20000"/>
        </a:spcBef>
        <a:buClr>
          <a:schemeClr val="accent1">
            <a:lumMod val="60000"/>
            <a:lumOff val="40000"/>
          </a:schemeClr>
        </a:buClr>
        <a:buFont typeface="Arial" pitchFamily="34" charset="0"/>
        <a:buChar char="•"/>
        <a:defRPr sz="3200" kern="1200">
          <a:solidFill>
            <a:schemeClr val="tx2"/>
          </a:solidFill>
          <a:latin typeface="+mn-lt"/>
          <a:ea typeface="+mn-ea"/>
          <a:cs typeface="+mn-cs"/>
        </a:defRPr>
      </a:lvl1pPr>
      <a:lvl2pPr marL="731290" indent="-243763" algn="l" defTabSz="1218814" rtl="0" eaLnBrk="1" latinLnBrk="0" hangingPunct="1">
        <a:spcBef>
          <a:spcPct val="20000"/>
        </a:spcBef>
        <a:buClr>
          <a:schemeClr val="accent1">
            <a:lumMod val="60000"/>
            <a:lumOff val="40000"/>
          </a:schemeClr>
        </a:buClr>
        <a:buFont typeface="Arial" pitchFamily="34" charset="0"/>
        <a:buChar char="•"/>
        <a:defRPr sz="2800" kern="1200">
          <a:solidFill>
            <a:schemeClr val="tx1"/>
          </a:solidFill>
          <a:latin typeface="+mn-lt"/>
          <a:ea typeface="+mn-ea"/>
          <a:cs typeface="+mn-cs"/>
        </a:defRPr>
      </a:lvl2pPr>
      <a:lvl3pPr marL="1218814" indent="-304703" algn="l" defTabSz="1218814" rtl="0" eaLnBrk="1" latinLnBrk="0" hangingPunct="1">
        <a:spcBef>
          <a:spcPct val="20000"/>
        </a:spcBef>
        <a:buClr>
          <a:schemeClr val="accent2"/>
        </a:buClr>
        <a:buFont typeface="Arial" pitchFamily="34" charset="0"/>
        <a:buChar char="•"/>
        <a:defRPr sz="2800" kern="1200">
          <a:solidFill>
            <a:schemeClr val="tx2"/>
          </a:solidFill>
          <a:latin typeface="+mn-lt"/>
          <a:ea typeface="+mn-ea"/>
          <a:cs typeface="+mn-cs"/>
        </a:defRPr>
      </a:lvl3pPr>
      <a:lvl4pPr marL="1584459" indent="-304703" algn="l" defTabSz="1218814" rtl="0" eaLnBrk="1" latinLnBrk="0" hangingPunct="1">
        <a:spcBef>
          <a:spcPct val="20000"/>
        </a:spcBef>
        <a:buClr>
          <a:schemeClr val="accent3"/>
        </a:buClr>
        <a:buFont typeface="Arial" pitchFamily="34" charset="0"/>
        <a:buChar char="•"/>
        <a:defRPr sz="2267" kern="1200">
          <a:solidFill>
            <a:schemeClr val="tx1"/>
          </a:solidFill>
          <a:latin typeface="+mn-lt"/>
          <a:ea typeface="+mn-ea"/>
          <a:cs typeface="+mn-cs"/>
        </a:defRPr>
      </a:lvl4pPr>
      <a:lvl5pPr marL="1950103" indent="-304703" algn="l" defTabSz="1218814" rtl="0" eaLnBrk="1" latinLnBrk="0" hangingPunct="1">
        <a:spcBef>
          <a:spcPct val="20000"/>
        </a:spcBef>
        <a:buClr>
          <a:schemeClr val="accent4"/>
        </a:buClr>
        <a:buFont typeface="Arial" pitchFamily="34" charset="0"/>
        <a:buChar char="•"/>
        <a:defRPr sz="2133" kern="1200" baseline="0">
          <a:solidFill>
            <a:schemeClr val="tx2"/>
          </a:solidFill>
          <a:latin typeface="+mn-lt"/>
          <a:ea typeface="+mn-ea"/>
          <a:cs typeface="+mn-cs"/>
        </a:defRPr>
      </a:lvl5pPr>
      <a:lvl6pPr marL="2254809" indent="-243763" algn="l" defTabSz="1218814" rtl="0" eaLnBrk="1" latinLnBrk="0" hangingPunct="1">
        <a:spcBef>
          <a:spcPct val="20000"/>
        </a:spcBef>
        <a:buClr>
          <a:schemeClr val="accent5"/>
        </a:buClr>
        <a:buFont typeface="Arial" pitchFamily="34" charset="0"/>
        <a:buChar char="•"/>
        <a:defRPr sz="2133" kern="1200">
          <a:solidFill>
            <a:schemeClr val="tx1"/>
          </a:solidFill>
          <a:latin typeface="+mn-lt"/>
          <a:ea typeface="+mn-ea"/>
          <a:cs typeface="+mn-cs"/>
        </a:defRPr>
      </a:lvl6pPr>
      <a:lvl7pPr marL="2559509" indent="-243763" algn="l" defTabSz="1218814" rtl="0" eaLnBrk="1" latinLnBrk="0" hangingPunct="1">
        <a:spcBef>
          <a:spcPct val="20000"/>
        </a:spcBef>
        <a:buClr>
          <a:schemeClr val="accent6"/>
        </a:buClr>
        <a:buFont typeface="Arial" pitchFamily="34" charset="0"/>
        <a:buChar char="•"/>
        <a:defRPr sz="2133" kern="1200">
          <a:solidFill>
            <a:schemeClr val="tx1"/>
          </a:solidFill>
          <a:latin typeface="+mn-lt"/>
          <a:ea typeface="+mn-ea"/>
          <a:cs typeface="+mn-cs"/>
        </a:defRPr>
      </a:lvl7pPr>
      <a:lvl8pPr marL="2864215" indent="-243763" algn="l" defTabSz="1218814" rtl="0" eaLnBrk="1" latinLnBrk="0" hangingPunct="1">
        <a:spcBef>
          <a:spcPct val="20000"/>
        </a:spcBef>
        <a:buClr>
          <a:schemeClr val="accent3"/>
        </a:buClr>
        <a:buFont typeface="Arial" pitchFamily="34" charset="0"/>
        <a:buChar char="•"/>
        <a:defRPr sz="2133" kern="1200">
          <a:solidFill>
            <a:schemeClr val="tx1"/>
          </a:solidFill>
          <a:latin typeface="+mn-lt"/>
          <a:ea typeface="+mn-ea"/>
          <a:cs typeface="+mn-cs"/>
        </a:defRPr>
      </a:lvl8pPr>
      <a:lvl9pPr marL="3168919" indent="-243763" algn="l" defTabSz="1218814" rtl="0" eaLnBrk="1" latinLnBrk="0" hangingPunct="1">
        <a:spcBef>
          <a:spcPct val="20000"/>
        </a:spcBef>
        <a:buClr>
          <a:schemeClr val="accent6"/>
        </a:buClr>
        <a:buFont typeface="Arial" pitchFamily="34" charset="0"/>
        <a:buChar char="•"/>
        <a:defRPr sz="2133" kern="1200">
          <a:solidFill>
            <a:schemeClr val="tx1"/>
          </a:solidFill>
          <a:latin typeface="+mn-lt"/>
          <a:ea typeface="+mn-ea"/>
          <a:cs typeface="+mn-cs"/>
        </a:defRPr>
      </a:lvl9pPr>
    </p:bodyStyle>
    <p:otherStyle>
      <a:defPPr>
        <a:defRPr lang="en-US"/>
      </a:defPPr>
      <a:lvl1pPr marL="0" algn="l" defTabSz="1218814" rtl="0" eaLnBrk="1" latinLnBrk="0" hangingPunct="1">
        <a:defRPr sz="2267" kern="1200">
          <a:solidFill>
            <a:schemeClr val="tx1"/>
          </a:solidFill>
          <a:latin typeface="+mn-lt"/>
          <a:ea typeface="+mn-ea"/>
          <a:cs typeface="+mn-cs"/>
        </a:defRPr>
      </a:lvl1pPr>
      <a:lvl2pPr marL="609409" algn="l" defTabSz="1218814" rtl="0" eaLnBrk="1" latinLnBrk="0" hangingPunct="1">
        <a:defRPr sz="2267" kern="1200">
          <a:solidFill>
            <a:schemeClr val="tx1"/>
          </a:solidFill>
          <a:latin typeface="+mn-lt"/>
          <a:ea typeface="+mn-ea"/>
          <a:cs typeface="+mn-cs"/>
        </a:defRPr>
      </a:lvl2pPr>
      <a:lvl3pPr marL="1218814" algn="l" defTabSz="1218814" rtl="0" eaLnBrk="1" latinLnBrk="0" hangingPunct="1">
        <a:defRPr sz="2267" kern="1200">
          <a:solidFill>
            <a:schemeClr val="tx1"/>
          </a:solidFill>
          <a:latin typeface="+mn-lt"/>
          <a:ea typeface="+mn-ea"/>
          <a:cs typeface="+mn-cs"/>
        </a:defRPr>
      </a:lvl3pPr>
      <a:lvl4pPr marL="1828222" algn="l" defTabSz="1218814" rtl="0" eaLnBrk="1" latinLnBrk="0" hangingPunct="1">
        <a:defRPr sz="2267" kern="1200">
          <a:solidFill>
            <a:schemeClr val="tx1"/>
          </a:solidFill>
          <a:latin typeface="+mn-lt"/>
          <a:ea typeface="+mn-ea"/>
          <a:cs typeface="+mn-cs"/>
        </a:defRPr>
      </a:lvl4pPr>
      <a:lvl5pPr marL="2437630" algn="l" defTabSz="1218814" rtl="0" eaLnBrk="1" latinLnBrk="0" hangingPunct="1">
        <a:defRPr sz="2267" kern="1200">
          <a:solidFill>
            <a:schemeClr val="tx1"/>
          </a:solidFill>
          <a:latin typeface="+mn-lt"/>
          <a:ea typeface="+mn-ea"/>
          <a:cs typeface="+mn-cs"/>
        </a:defRPr>
      </a:lvl5pPr>
      <a:lvl6pPr marL="3047038" algn="l" defTabSz="1218814" rtl="0" eaLnBrk="1" latinLnBrk="0" hangingPunct="1">
        <a:defRPr sz="2267" kern="1200">
          <a:solidFill>
            <a:schemeClr val="tx1"/>
          </a:solidFill>
          <a:latin typeface="+mn-lt"/>
          <a:ea typeface="+mn-ea"/>
          <a:cs typeface="+mn-cs"/>
        </a:defRPr>
      </a:lvl6pPr>
      <a:lvl7pPr marL="3656443" algn="l" defTabSz="1218814" rtl="0" eaLnBrk="1" latinLnBrk="0" hangingPunct="1">
        <a:defRPr sz="2267" kern="1200">
          <a:solidFill>
            <a:schemeClr val="tx1"/>
          </a:solidFill>
          <a:latin typeface="+mn-lt"/>
          <a:ea typeface="+mn-ea"/>
          <a:cs typeface="+mn-cs"/>
        </a:defRPr>
      </a:lvl7pPr>
      <a:lvl8pPr marL="4265849" algn="l" defTabSz="1218814" rtl="0" eaLnBrk="1" latinLnBrk="0" hangingPunct="1">
        <a:defRPr sz="2267" kern="1200">
          <a:solidFill>
            <a:schemeClr val="tx1"/>
          </a:solidFill>
          <a:latin typeface="+mn-lt"/>
          <a:ea typeface="+mn-ea"/>
          <a:cs typeface="+mn-cs"/>
        </a:defRPr>
      </a:lvl8pPr>
      <a:lvl9pPr marL="4875259" algn="l" defTabSz="1218814" rtl="0" eaLnBrk="1" latinLnBrk="0" hangingPunct="1">
        <a:defRPr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www.apuhf.inf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069849" y="1066800"/>
            <a:ext cx="10067544" cy="4800600"/>
          </a:xfrm>
          <a:prstGeom prst="rect">
            <a:avLst/>
          </a:prstGeom>
        </p:spPr>
        <p:txBody>
          <a:bodyPr>
            <a:normAutofit fontScale="92500" lnSpcReduction="1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endParaRPr kumimoji="0" lang="en-US" sz="2400" b="0" i="0" u="none" strike="noStrike" kern="1200" cap="none" spc="0" normalizeH="0" baseline="0" noProof="0" dirty="0" smtClean="0">
              <a:ln>
                <a:noFill/>
              </a:ln>
              <a:solidFill>
                <a:srgbClr val="303030"/>
              </a:solidFill>
              <a:effectLst/>
              <a:uLnTx/>
              <a:uFillTx/>
              <a:latin typeface="Times New Roman"/>
              <a:ea typeface="+mn-ea"/>
              <a:cs typeface="+mn-cs"/>
            </a:endParaRP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2400" b="0" i="0" u="none" strike="noStrike" kern="1200" cap="none" spc="0" normalizeH="0" baseline="0" noProof="0" dirty="0" smtClean="0">
                <a:ln>
                  <a:noFill/>
                </a:ln>
                <a:solidFill>
                  <a:srgbClr val="303030"/>
                </a:solidFill>
                <a:effectLst/>
                <a:uLnTx/>
                <a:uFillTx/>
                <a:latin typeface="Times New Roman"/>
                <a:ea typeface="+mn-ea"/>
                <a:cs typeface="+mn-cs"/>
              </a:rPr>
              <a:t>Al-Huda Foundation</a:t>
            </a: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Times New Roman"/>
                <a:ea typeface="Calibri"/>
                <a:cs typeface="Times New Roman"/>
              </a:rPr>
              <a:t>10</a:t>
            </a:r>
            <a:r>
              <a:rPr kumimoji="0" lang="en-US" sz="2400" b="1" i="0" u="none" strike="noStrike" kern="1200" cap="none" spc="0" normalizeH="0" baseline="30000" noProof="0" dirty="0" smtClean="0">
                <a:ln>
                  <a:noFill/>
                </a:ln>
                <a:solidFill>
                  <a:prstClr val="black"/>
                </a:solidFill>
                <a:effectLst/>
                <a:uLnTx/>
                <a:uFillTx/>
                <a:latin typeface="Times New Roman"/>
                <a:ea typeface="Calibri"/>
                <a:cs typeface="Times New Roman"/>
              </a:rPr>
              <a:t>th</a:t>
            </a:r>
            <a:r>
              <a:rPr kumimoji="0" lang="en-US" sz="2400" b="1" i="0" u="none" strike="noStrike" kern="1200" cap="none" spc="0" normalizeH="0" baseline="0" noProof="0" dirty="0" smtClean="0">
                <a:ln>
                  <a:noFill/>
                </a:ln>
                <a:solidFill>
                  <a:prstClr val="black"/>
                </a:solidFill>
                <a:effectLst/>
                <a:uLnTx/>
                <a:uFillTx/>
                <a:latin typeface="Times New Roman"/>
                <a:ea typeface="Calibri"/>
                <a:cs typeface="Times New Roman"/>
              </a:rPr>
              <a:t> Global Islamic Microfinance Forum</a:t>
            </a: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lang="en-US" b="1" dirty="0" smtClean="0">
                <a:solidFill>
                  <a:prstClr val="black"/>
                </a:solidFill>
                <a:latin typeface="Times New Roman"/>
                <a:ea typeface="Calibri"/>
                <a:cs typeface="Times New Roman"/>
              </a:rPr>
              <a:t>Dubai</a:t>
            </a:r>
            <a:endParaRPr kumimoji="0" lang="en-US" sz="2400" b="1" i="0" u="none" strike="noStrike" kern="1200" cap="none" spc="0" normalizeH="0" baseline="0" noProof="0" dirty="0">
              <a:ln>
                <a:noFill/>
              </a:ln>
              <a:solidFill>
                <a:prstClr val="black"/>
              </a:solidFill>
              <a:effectLst/>
              <a:uLnTx/>
              <a:uFillTx/>
              <a:latin typeface="Times New Roman"/>
              <a:ea typeface="Calibri"/>
              <a:cs typeface="Times New Roman"/>
            </a:endParaRP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2400" b="1" i="0" u="none" strike="noStrike" kern="1200" cap="none" spc="0" normalizeH="0" baseline="0" noProof="0" dirty="0">
                <a:ln>
                  <a:noFill/>
                </a:ln>
                <a:solidFill>
                  <a:prstClr val="black"/>
                </a:solidFill>
                <a:effectLst/>
                <a:uLnTx/>
                <a:uFillTx/>
                <a:latin typeface="Times New Roman"/>
                <a:ea typeface="Calibri"/>
                <a:cs typeface="Times New Roman"/>
              </a:rPr>
              <a:t>December </a:t>
            </a:r>
            <a:r>
              <a:rPr lang="en-US" b="1" dirty="0" smtClean="0">
                <a:solidFill>
                  <a:prstClr val="black"/>
                </a:solidFill>
                <a:latin typeface="Times New Roman"/>
                <a:ea typeface="Calibri"/>
                <a:cs typeface="Times New Roman"/>
              </a:rPr>
              <a:t>12</a:t>
            </a:r>
            <a:r>
              <a:rPr kumimoji="0" lang="en-US" sz="2400" b="1" i="0" u="none" strike="noStrike" kern="1200" cap="none" spc="0" normalizeH="0" baseline="0" noProof="0" dirty="0" smtClean="0">
                <a:ln>
                  <a:noFill/>
                </a:ln>
                <a:solidFill>
                  <a:prstClr val="black"/>
                </a:solidFill>
                <a:effectLst/>
                <a:uLnTx/>
                <a:uFillTx/>
                <a:latin typeface="Times New Roman"/>
                <a:ea typeface="Calibri"/>
                <a:cs typeface="Times New Roman"/>
              </a:rPr>
              <a:t>, </a:t>
            </a:r>
            <a:r>
              <a:rPr kumimoji="0" lang="en-US" sz="2400" b="1" i="0" u="none" strike="noStrike" kern="1200" cap="none" spc="0" normalizeH="0" baseline="0" noProof="0" dirty="0">
                <a:ln>
                  <a:noFill/>
                </a:ln>
                <a:solidFill>
                  <a:prstClr val="black"/>
                </a:solidFill>
                <a:effectLst/>
                <a:uLnTx/>
                <a:uFillTx/>
                <a:latin typeface="Times New Roman"/>
                <a:ea typeface="Calibri"/>
                <a:cs typeface="Times New Roman"/>
              </a:rPr>
              <a:t>2021</a:t>
            </a: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2400" b="1" i="0" u="none" strike="noStrike" kern="1200" cap="none" spc="0" normalizeH="0" baseline="0" noProof="0" dirty="0" smtClean="0">
                <a:ln>
                  <a:noFill/>
                </a:ln>
                <a:solidFill>
                  <a:prstClr val="black"/>
                </a:solidFill>
                <a:effectLst/>
                <a:uLnTx/>
                <a:uFillTx/>
                <a:latin typeface="Times New Roman"/>
                <a:ea typeface="+mn-ea"/>
                <a:cs typeface="Times New Roman"/>
              </a:rPr>
              <a:t>Funding</a:t>
            </a:r>
            <a:r>
              <a:rPr kumimoji="0" lang="en-US" sz="2400" b="1" i="0" u="none" strike="noStrike" kern="1200" cap="none" spc="0" normalizeH="0" noProof="0" dirty="0" smtClean="0">
                <a:ln>
                  <a:noFill/>
                </a:ln>
                <a:solidFill>
                  <a:prstClr val="black"/>
                </a:solidFill>
                <a:effectLst/>
                <a:uLnTx/>
                <a:uFillTx/>
                <a:latin typeface="Times New Roman"/>
                <a:ea typeface="+mn-ea"/>
                <a:cs typeface="Times New Roman"/>
              </a:rPr>
              <a:t> Sources to Flourish Islamic Microfinance Industry</a:t>
            </a: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endParaRPr kumimoji="0" lang="en-US" sz="2400" b="1" i="0" u="none" strike="noStrike" kern="1200" cap="none" spc="0" normalizeH="0" baseline="0" noProof="0" dirty="0">
              <a:ln>
                <a:noFill/>
              </a:ln>
              <a:solidFill>
                <a:prstClr val="black"/>
              </a:solidFill>
              <a:effectLst/>
              <a:uLnTx/>
              <a:uFillTx/>
              <a:latin typeface="Times New Roman"/>
              <a:ea typeface="+mn-ea"/>
              <a:cs typeface="Times New Roman"/>
            </a:endParaRP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3000" b="0" i="0" u="none" strike="noStrike" kern="1200" cap="none" spc="0" normalizeH="0" baseline="0" noProof="0" dirty="0" smtClean="0">
                <a:ln>
                  <a:noFill/>
                </a:ln>
                <a:solidFill>
                  <a:srgbClr val="FF0000"/>
                </a:solidFill>
                <a:effectLst/>
                <a:uLnTx/>
                <a:uFillTx/>
                <a:latin typeface="Times New Roman"/>
                <a:ea typeface="+mn-ea"/>
                <a:cs typeface="+mn-cs"/>
              </a:rPr>
              <a:t>"</a:t>
            </a:r>
            <a:r>
              <a:rPr kumimoji="0" lang="en-US" sz="30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3000" b="1" i="1" u="none" strike="noStrike" kern="1200" cap="none" spc="0" normalizeH="0" baseline="0" noProof="0" dirty="0" smtClean="0">
                <a:ln>
                  <a:noFill/>
                </a:ln>
                <a:solidFill>
                  <a:srgbClr val="FF0000"/>
                </a:solidFill>
                <a:effectLst/>
                <a:uLnTx/>
                <a:uFillTx/>
                <a:latin typeface="Times New Roman"/>
                <a:ea typeface="+mn-ea"/>
                <a:cs typeface="+mn-cs"/>
              </a:rPr>
              <a:t>Rural Empowerment with Focus on Female Gender"</a:t>
            </a:r>
            <a:r>
              <a:rPr kumimoji="0" lang="en-US" sz="3000" b="0" i="0" u="none" strike="noStrike" kern="1200" cap="none" spc="0" normalizeH="0" baseline="0" noProof="0" dirty="0" smtClean="0">
                <a:ln>
                  <a:noFill/>
                </a:ln>
                <a:solidFill>
                  <a:srgbClr val="FF0000"/>
                </a:solidFill>
                <a:effectLst/>
                <a:uLnTx/>
                <a:uFillTx/>
                <a:latin typeface="Times New Roman"/>
                <a:ea typeface="Calibri"/>
                <a:cs typeface="Times New Roman"/>
              </a:rPr>
              <a:t/>
            </a:r>
            <a:br>
              <a:rPr kumimoji="0" lang="en-US" sz="3000" b="0" i="0" u="none" strike="noStrike" kern="1200" cap="none" spc="0" normalizeH="0" baseline="0" noProof="0" dirty="0" smtClean="0">
                <a:ln>
                  <a:noFill/>
                </a:ln>
                <a:solidFill>
                  <a:srgbClr val="FF0000"/>
                </a:solidFill>
                <a:effectLst/>
                <a:uLnTx/>
                <a:uFillTx/>
                <a:latin typeface="Times New Roman"/>
                <a:ea typeface="Calibri"/>
                <a:cs typeface="Times New Roman"/>
              </a:rPr>
            </a:br>
            <a:endParaRPr kumimoji="0" lang="en-US" sz="3000" b="0" i="0" u="none" strike="noStrike" kern="1200" cap="none" spc="0" normalizeH="0" baseline="0" noProof="0" dirty="0" smtClean="0">
              <a:ln>
                <a:noFill/>
              </a:ln>
              <a:solidFill>
                <a:srgbClr val="FF0000"/>
              </a:solidFill>
              <a:effectLst/>
              <a:uLnTx/>
              <a:uFillTx/>
              <a:latin typeface="Times New Roman"/>
              <a:ea typeface="+mn-ea"/>
              <a:cs typeface="+mn-cs"/>
            </a:endParaRP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3000" b="1" i="0" u="none" strike="noStrike" kern="1200" cap="none" spc="0" normalizeH="0" baseline="0" noProof="0" dirty="0" smtClean="0">
                <a:ln>
                  <a:noFill/>
                </a:ln>
                <a:solidFill>
                  <a:srgbClr val="FF0000"/>
                </a:solidFill>
                <a:effectLst/>
                <a:uLnTx/>
                <a:uFillTx/>
                <a:latin typeface="Times New Roman"/>
                <a:ea typeface="Calibri"/>
                <a:cs typeface="Times New Roman"/>
              </a:rPr>
              <a:t>By</a:t>
            </a:r>
            <a:br>
              <a:rPr kumimoji="0" lang="en-US" sz="3000" b="1" i="0" u="none" strike="noStrike" kern="1200" cap="none" spc="0" normalizeH="0" baseline="0" noProof="0" dirty="0" smtClean="0">
                <a:ln>
                  <a:noFill/>
                </a:ln>
                <a:solidFill>
                  <a:srgbClr val="FF0000"/>
                </a:solidFill>
                <a:effectLst/>
                <a:uLnTx/>
                <a:uFillTx/>
                <a:latin typeface="Times New Roman"/>
                <a:ea typeface="Calibri"/>
                <a:cs typeface="Times New Roman"/>
              </a:rPr>
            </a:br>
            <a:r>
              <a:rPr kumimoji="0" lang="en-US" sz="3000" b="0" i="1" u="none" strike="noStrike" kern="1200" cap="none" spc="0" normalizeH="0" baseline="0" noProof="0" dirty="0" smtClean="0">
                <a:ln>
                  <a:noFill/>
                </a:ln>
                <a:solidFill>
                  <a:srgbClr val="FF0000"/>
                </a:solidFill>
                <a:effectLst/>
                <a:uLnTx/>
                <a:uFillTx/>
                <a:latin typeface="Times New Roman"/>
                <a:ea typeface="Calibri"/>
                <a:cs typeface="Times New Roman"/>
              </a:rPr>
              <a:t>Zaigham M. Rizvi</a:t>
            </a:r>
          </a:p>
          <a:p>
            <a:pPr marL="0" marR="0" lvl="0" indent="0" algn="ctr" defTabSz="914400" rtl="0" eaLnBrk="1" fontAlgn="auto" latinLnBrk="0" hangingPunct="1">
              <a:lnSpc>
                <a:spcPct val="100000"/>
              </a:lnSpc>
              <a:spcBef>
                <a:spcPct val="20000"/>
              </a:spcBef>
              <a:spcAft>
                <a:spcPts val="0"/>
              </a:spcAft>
              <a:buClr>
                <a:srgbClr val="AD0101"/>
              </a:buClr>
              <a:buSzTx/>
              <a:buFont typeface="Arial" pitchFamily="34" charset="0"/>
              <a:buNone/>
              <a:tabLst/>
              <a:defRPr/>
            </a:pPr>
            <a:r>
              <a:rPr kumimoji="0" lang="en-US" sz="3000" b="0" i="1" u="none" strike="noStrike" kern="1200" cap="none" spc="0" normalizeH="0" baseline="0" noProof="0" dirty="0" smtClean="0">
                <a:ln>
                  <a:noFill/>
                </a:ln>
                <a:solidFill>
                  <a:srgbClr val="FF0000"/>
                </a:solidFill>
                <a:effectLst/>
                <a:uLnTx/>
                <a:uFillTx/>
                <a:latin typeface="Times New Roman"/>
                <a:ea typeface="+mn-ea"/>
                <a:cs typeface="Times New Roman"/>
              </a:rPr>
              <a:t>zaigham2r@yahoo.com</a:t>
            </a:r>
            <a:endParaRPr kumimoji="0" lang="en-US" sz="3000" b="0" i="1"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3" name="Picture 2">
            <a:extLst>
              <a:ext uri="{FF2B5EF4-FFF2-40B4-BE49-F238E27FC236}">
                <a16:creationId xmlns:a16="http://schemas.microsoft.com/office/drawing/2014/main" id="{38011A34-E66E-4E06-AD96-A51ED9B96FB1}"/>
              </a:ext>
            </a:extLst>
          </p:cNvPr>
          <p:cNvPicPr>
            <a:picLocks noChangeAspect="1"/>
          </p:cNvPicPr>
          <p:nvPr/>
        </p:nvPicPr>
        <p:blipFill>
          <a:blip r:embed="rId3"/>
          <a:stretch>
            <a:fillRect/>
          </a:stretch>
        </p:blipFill>
        <p:spPr>
          <a:xfrm>
            <a:off x="83364" y="582168"/>
            <a:ext cx="2965703" cy="1686565"/>
          </a:xfrm>
          <a:prstGeom prst="rect">
            <a:avLst/>
          </a:prstGeom>
        </p:spPr>
      </p:pic>
    </p:spTree>
    <p:extLst>
      <p:ext uri="{BB962C8B-B14F-4D97-AF65-F5344CB8AC3E}">
        <p14:creationId xmlns:p14="http://schemas.microsoft.com/office/powerpoint/2010/main" val="3337939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347039" y="237165"/>
            <a:ext cx="10160000" cy="609600"/>
          </a:xfrm>
          <a:noFill/>
        </p:spPr>
        <p:txBody>
          <a:bodyPr anchor="t">
            <a:normAutofit fontScale="90000"/>
          </a:bodyPr>
          <a:lstStyle/>
          <a:p>
            <a:r>
              <a:rPr lang="en-US" altLang="en-US" sz="3733" spc="0" dirty="0">
                <a:ln w="12700">
                  <a:solidFill>
                    <a:schemeClr val="tx2">
                      <a:satMod val="155000"/>
                    </a:schemeClr>
                  </a:solidFill>
                  <a:prstDash val="solid"/>
                </a:ln>
                <a:solidFill>
                  <a:srgbClr val="92D050"/>
                </a:solidFill>
              </a:rPr>
              <a:t>BRIEF FEATURES OF NEW </a:t>
            </a:r>
            <a:r>
              <a:rPr lang="en-US" altLang="en-US" sz="3733" spc="0" dirty="0">
                <a:ln w="12700">
                  <a:solidFill>
                    <a:schemeClr val="tx2">
                      <a:satMod val="155000"/>
                    </a:schemeClr>
                  </a:solidFill>
                  <a:prstDash val="solid"/>
                </a:ln>
                <a:solidFill>
                  <a:srgbClr val="92D050"/>
                </a:solidFill>
              </a:rPr>
              <a:t>SCHEMES </a:t>
            </a:r>
            <a:r>
              <a:rPr lang="en-US" altLang="en-US" sz="2667" spc="0" dirty="0">
                <a:ln w="12700">
                  <a:noFill/>
                  <a:prstDash val="solid"/>
                </a:ln>
                <a:solidFill>
                  <a:srgbClr val="FFC000"/>
                </a:solidFill>
              </a:rPr>
              <a:t>(In progress)</a:t>
            </a:r>
            <a:endParaRPr lang="en-US" altLang="en-US" sz="3733" spc="0" dirty="0">
              <a:ln w="12700">
                <a:noFill/>
                <a:prstDash val="solid"/>
              </a:ln>
              <a:solidFill>
                <a:srgbClr val="FF99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99882773"/>
              </p:ext>
            </p:extLst>
          </p:nvPr>
        </p:nvGraphicFramePr>
        <p:xfrm>
          <a:off x="479464" y="1066802"/>
          <a:ext cx="11225705" cy="4486348"/>
        </p:xfrm>
        <a:graphic>
          <a:graphicData uri="http://schemas.openxmlformats.org/drawingml/2006/table">
            <a:tbl>
              <a:tblPr firstRow="1" bandRow="1">
                <a:tableStyleId>{7E9639D4-E3E2-4D34-9284-5A2195B3D0D7}</a:tableStyleId>
              </a:tblPr>
              <a:tblGrid>
                <a:gridCol w="498733">
                  <a:extLst>
                    <a:ext uri="{9D8B030D-6E8A-4147-A177-3AD203B41FA5}">
                      <a16:colId xmlns:a16="http://schemas.microsoft.com/office/drawing/2014/main" val="2530811083"/>
                    </a:ext>
                  </a:extLst>
                </a:gridCol>
                <a:gridCol w="2367516">
                  <a:extLst>
                    <a:ext uri="{9D8B030D-6E8A-4147-A177-3AD203B41FA5}">
                      <a16:colId xmlns:a16="http://schemas.microsoft.com/office/drawing/2014/main" val="3973661774"/>
                    </a:ext>
                  </a:extLst>
                </a:gridCol>
                <a:gridCol w="4706089">
                  <a:extLst>
                    <a:ext uri="{9D8B030D-6E8A-4147-A177-3AD203B41FA5}">
                      <a16:colId xmlns:a16="http://schemas.microsoft.com/office/drawing/2014/main" val="2504237744"/>
                    </a:ext>
                  </a:extLst>
                </a:gridCol>
                <a:gridCol w="3653367">
                  <a:extLst>
                    <a:ext uri="{9D8B030D-6E8A-4147-A177-3AD203B41FA5}">
                      <a16:colId xmlns:a16="http://schemas.microsoft.com/office/drawing/2014/main" val="429081011"/>
                    </a:ext>
                  </a:extLst>
                </a:gridCol>
              </a:tblGrid>
              <a:tr h="314960">
                <a:tc>
                  <a:txBody>
                    <a:bodyPr/>
                    <a:lstStyle/>
                    <a:p>
                      <a:pPr algn="ctr"/>
                      <a:r>
                        <a:rPr lang="en-US" sz="1500" dirty="0" smtClean="0">
                          <a:solidFill>
                            <a:schemeClr val="tx1"/>
                          </a:solidFill>
                        </a:rPr>
                        <a:t>S#</a:t>
                      </a:r>
                      <a:endParaRPr lang="en-US" sz="1500" dirty="0">
                        <a:solidFill>
                          <a:schemeClr val="tx1"/>
                        </a:solidFill>
                      </a:endParaRPr>
                    </a:p>
                  </a:txBody>
                  <a:tcPr marL="121920" marR="121920">
                    <a:solidFill>
                      <a:srgbClr val="FFC000"/>
                    </a:solidFill>
                  </a:tcPr>
                </a:tc>
                <a:tc>
                  <a:txBody>
                    <a:bodyPr/>
                    <a:lstStyle/>
                    <a:p>
                      <a:pPr algn="l"/>
                      <a:r>
                        <a:rPr lang="en-US" sz="1500" dirty="0" smtClean="0">
                          <a:solidFill>
                            <a:schemeClr val="tx1"/>
                          </a:solidFill>
                        </a:rPr>
                        <a:t>SCHEME </a:t>
                      </a:r>
                      <a:endParaRPr lang="en-US" sz="1500" dirty="0">
                        <a:solidFill>
                          <a:schemeClr val="tx1"/>
                        </a:solidFill>
                      </a:endParaRPr>
                    </a:p>
                  </a:txBody>
                  <a:tcPr marL="121920" marR="121920">
                    <a:solidFill>
                      <a:srgbClr val="FFC000"/>
                    </a:solidFill>
                  </a:tcPr>
                </a:tc>
                <a:tc>
                  <a:txBody>
                    <a:bodyPr/>
                    <a:lstStyle/>
                    <a:p>
                      <a:pPr marL="0" marR="0" indent="0" algn="ctr" defTabSz="914133"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PURPOSE  &amp;  BRIEF FEATURES  </a:t>
                      </a:r>
                      <a:endParaRPr lang="en-US" sz="1500" dirty="0">
                        <a:solidFill>
                          <a:schemeClr val="tx1"/>
                        </a:solidFill>
                      </a:endParaRPr>
                    </a:p>
                  </a:txBody>
                  <a:tcPr marL="121920" marR="121920">
                    <a:solidFill>
                      <a:srgbClr val="FFC000"/>
                    </a:solidFill>
                  </a:tcPr>
                </a:tc>
                <a:tc>
                  <a:txBody>
                    <a:bodyPr/>
                    <a:lstStyle/>
                    <a:p>
                      <a:pPr algn="ctr"/>
                      <a:endParaRPr lang="en-US" sz="1500" dirty="0">
                        <a:solidFill>
                          <a:schemeClr val="tx1"/>
                        </a:solidFill>
                      </a:endParaRPr>
                    </a:p>
                  </a:txBody>
                  <a:tcPr marL="121920" marR="121920">
                    <a:solidFill>
                      <a:srgbClr val="FFC000"/>
                    </a:solidFill>
                  </a:tcPr>
                </a:tc>
                <a:extLst>
                  <a:ext uri="{0D108BD9-81ED-4DB2-BD59-A6C34878D82A}">
                    <a16:rowId xmlns:a16="http://schemas.microsoft.com/office/drawing/2014/main" val="4214381562"/>
                  </a:ext>
                </a:extLst>
              </a:tr>
              <a:tr h="2063188">
                <a:tc>
                  <a:txBody>
                    <a:bodyPr/>
                    <a:lstStyle/>
                    <a:p>
                      <a:r>
                        <a:rPr lang="en-US" sz="1500" dirty="0" smtClean="0"/>
                        <a:t>6</a:t>
                      </a:r>
                      <a:endParaRPr lang="en-US" sz="1500" dirty="0"/>
                    </a:p>
                  </a:txBody>
                  <a:tcPr marL="121920" marR="121920"/>
                </a:tc>
                <a:tc>
                  <a:txBody>
                    <a:bodyPr/>
                    <a:lstStyle/>
                    <a:p>
                      <a:pPr marL="0" marR="0" algn="l" defTabSz="914400" rtl="0" eaLnBrk="1" latinLnBrk="0" hangingPunct="1">
                        <a:lnSpc>
                          <a:spcPct val="115000"/>
                        </a:lnSpc>
                        <a:spcBef>
                          <a:spcPts val="0"/>
                        </a:spcBef>
                        <a:spcAft>
                          <a:spcPts val="0"/>
                        </a:spcAft>
                      </a:pPr>
                      <a:r>
                        <a:rPr lang="en-US" sz="1500" kern="1200" dirty="0" smtClean="0">
                          <a:effectLst/>
                        </a:rPr>
                        <a:t>Financing Product on Horticulture “Production of Flowers”</a:t>
                      </a:r>
                      <a:endParaRPr lang="en-US" sz="1500" b="1" kern="1200" dirty="0">
                        <a:solidFill>
                          <a:schemeClr val="tx1"/>
                        </a:solidFill>
                        <a:effectLst/>
                        <a:latin typeface="Calibri"/>
                        <a:ea typeface="Calibri"/>
                        <a:cs typeface="Calibri"/>
                      </a:endParaRPr>
                    </a:p>
                  </a:txBody>
                  <a:tcPr marL="121920" marR="121920"/>
                </a:tc>
                <a:tc>
                  <a:txBody>
                    <a:bodyPr/>
                    <a:lstStyle/>
                    <a:p>
                      <a:pPr marL="171450" marR="0" lvl="0" indent="-171450" algn="l" defTabSz="914133"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t>To support its farmers in Production of flowers and marketing of the same.</a:t>
                      </a:r>
                    </a:p>
                    <a:p>
                      <a:pPr marL="171450" lvl="0" indent="-171450">
                        <a:buFont typeface="Arial" pitchFamily="34" charset="0"/>
                        <a:buChar char="•"/>
                      </a:pPr>
                      <a:r>
                        <a:rPr lang="en-US" sz="1500" dirty="0" smtClean="0"/>
                        <a:t>Higher net profit margin compared with other conventional crops. </a:t>
                      </a:r>
                    </a:p>
                    <a:p>
                      <a:pPr marL="171450" lvl="0" indent="-171450">
                        <a:buFont typeface="Arial" pitchFamily="34" charset="0"/>
                        <a:buChar char="•"/>
                      </a:pPr>
                      <a:r>
                        <a:rPr lang="en-US" sz="1500" dirty="0" smtClean="0"/>
                        <a:t>All branches of ZTBL, Punjab, KPK &amp; Balochistan</a:t>
                      </a:r>
                    </a:p>
                    <a:p>
                      <a:pPr marL="171450" lvl="0" indent="-171450">
                        <a:buFont typeface="Arial" pitchFamily="34" charset="0"/>
                        <a:buChar char="•"/>
                      </a:pPr>
                      <a:r>
                        <a:rPr lang="en-US" sz="1500" dirty="0" err="1" smtClean="0"/>
                        <a:t>Upto</a:t>
                      </a:r>
                      <a:r>
                        <a:rPr lang="en-US" sz="1500" dirty="0" smtClean="0"/>
                        <a:t> 1.2 Million per borrower/party</a:t>
                      </a:r>
                    </a:p>
                    <a:p>
                      <a:pPr marL="171450" lvl="0" indent="-171450">
                        <a:buFont typeface="Arial" pitchFamily="34" charset="0"/>
                        <a:buChar char="•"/>
                      </a:pPr>
                      <a:r>
                        <a:rPr lang="en-US" sz="1500" dirty="0" smtClean="0"/>
                        <a:t>Loan recovered within 03 years in half yearly installments </a:t>
                      </a:r>
                    </a:p>
                  </a:txBody>
                  <a:tcPr marL="121920" marR="121920"/>
                </a:tc>
                <a:tc>
                  <a:txBody>
                    <a:bodyPr/>
                    <a:lstStyle/>
                    <a:p>
                      <a:pPr marL="0" indent="0">
                        <a:buFont typeface="Arial" panose="020B0604020202020204" pitchFamily="34" charset="0"/>
                        <a:buNone/>
                      </a:pPr>
                      <a:endParaRPr lang="en-US" sz="1500" dirty="0"/>
                    </a:p>
                  </a:txBody>
                  <a:tcPr marL="121920" marR="121920"/>
                </a:tc>
                <a:extLst>
                  <a:ext uri="{0D108BD9-81ED-4DB2-BD59-A6C34878D82A}">
                    <a16:rowId xmlns:a16="http://schemas.microsoft.com/office/drawing/2014/main" val="4047568532"/>
                  </a:ext>
                </a:extLst>
              </a:tr>
              <a:tr h="2103120">
                <a:tc>
                  <a:txBody>
                    <a:bodyPr/>
                    <a:lstStyle/>
                    <a:p>
                      <a:r>
                        <a:rPr lang="en-US" sz="1500" dirty="0" smtClean="0"/>
                        <a:t>7</a:t>
                      </a:r>
                      <a:endParaRPr lang="en-US" sz="1500" dirty="0"/>
                    </a:p>
                  </a:txBody>
                  <a:tcPr marL="121920" marR="121920"/>
                </a:tc>
                <a:tc>
                  <a:txBody>
                    <a:bodyPr/>
                    <a:lstStyle/>
                    <a:p>
                      <a:pPr marL="0" marR="0">
                        <a:lnSpc>
                          <a:spcPct val="115000"/>
                        </a:lnSpc>
                        <a:spcBef>
                          <a:spcPts val="0"/>
                        </a:spcBef>
                        <a:spcAft>
                          <a:spcPts val="0"/>
                        </a:spcAft>
                      </a:pPr>
                      <a:r>
                        <a:rPr lang="en-US" sz="1500" dirty="0" smtClean="0"/>
                        <a:t>Financing </a:t>
                      </a:r>
                      <a:r>
                        <a:rPr lang="en-US" sz="1500" dirty="0"/>
                        <a:t>Product for </a:t>
                      </a:r>
                      <a:r>
                        <a:rPr lang="en-US" sz="1500" dirty="0" err="1"/>
                        <a:t>Biofloc</a:t>
                      </a:r>
                      <a:r>
                        <a:rPr lang="en-US" sz="1500" dirty="0"/>
                        <a:t> Fish Farming</a:t>
                      </a:r>
                      <a:endParaRPr lang="en-US" sz="1500" dirty="0">
                        <a:latin typeface="Calibri"/>
                        <a:ea typeface="Calibri"/>
                        <a:cs typeface="Times New Roman"/>
                      </a:endParaRPr>
                    </a:p>
                  </a:txBody>
                  <a:tcPr marT="0" marB="0"/>
                </a:tc>
                <a:tc>
                  <a:txBody>
                    <a:bodyPr/>
                    <a:lstStyle/>
                    <a:p>
                      <a:pPr marL="169863" marR="0" lvl="0" indent="-169863">
                        <a:lnSpc>
                          <a:spcPct val="115000"/>
                        </a:lnSpc>
                        <a:spcBef>
                          <a:spcPts val="0"/>
                        </a:spcBef>
                        <a:spcAft>
                          <a:spcPts val="0"/>
                        </a:spcAft>
                        <a:buSzPct val="100000"/>
                        <a:buFont typeface="Symbol"/>
                        <a:buChar char=""/>
                      </a:pPr>
                      <a:r>
                        <a:rPr lang="en-US" sz="1500" dirty="0" smtClean="0"/>
                        <a:t>Pilot at ZTBL Farm</a:t>
                      </a:r>
                      <a:endParaRPr lang="en-US" sz="1500" dirty="0"/>
                    </a:p>
                    <a:p>
                      <a:pPr marL="169863" marR="0" lvl="0" indent="-169863">
                        <a:lnSpc>
                          <a:spcPct val="115000"/>
                        </a:lnSpc>
                        <a:spcBef>
                          <a:spcPts val="0"/>
                        </a:spcBef>
                        <a:spcAft>
                          <a:spcPts val="0"/>
                        </a:spcAft>
                        <a:buSzPct val="100000"/>
                        <a:buFont typeface="Symbol"/>
                        <a:buChar char=""/>
                      </a:pPr>
                      <a:r>
                        <a:rPr lang="en-US" sz="1500" dirty="0" err="1"/>
                        <a:t>Upto</a:t>
                      </a:r>
                      <a:r>
                        <a:rPr lang="en-US" sz="1500" dirty="0"/>
                        <a:t> 1.5 Million per borrower/party.</a:t>
                      </a:r>
                    </a:p>
                    <a:p>
                      <a:pPr marL="169863" marR="0" lvl="0" indent="-169863">
                        <a:lnSpc>
                          <a:spcPct val="115000"/>
                        </a:lnSpc>
                        <a:spcBef>
                          <a:spcPts val="0"/>
                        </a:spcBef>
                        <a:spcAft>
                          <a:spcPts val="0"/>
                        </a:spcAft>
                        <a:buSzPct val="100000"/>
                        <a:buFont typeface="Symbol"/>
                        <a:buChar char=""/>
                      </a:pPr>
                      <a:r>
                        <a:rPr lang="en-US" sz="1500" dirty="0"/>
                        <a:t>Loan </a:t>
                      </a:r>
                      <a:r>
                        <a:rPr lang="en-US" sz="1500" dirty="0" smtClean="0"/>
                        <a:t>recovered </a:t>
                      </a:r>
                      <a:r>
                        <a:rPr lang="en-US" sz="1500" dirty="0"/>
                        <a:t>within 03 years in half yearly </a:t>
                      </a:r>
                      <a:r>
                        <a:rPr lang="en-US" sz="1500" dirty="0" smtClean="0"/>
                        <a:t>installments</a:t>
                      </a:r>
                      <a:endParaRPr lang="en-US" sz="1500" dirty="0">
                        <a:latin typeface="Calibri"/>
                        <a:ea typeface="Calibri"/>
                        <a:cs typeface="Times New Roman"/>
                      </a:endParaRPr>
                    </a:p>
                  </a:txBody>
                  <a:tcPr marT="0" marB="0"/>
                </a:tc>
                <a:tc>
                  <a:txBody>
                    <a:bodyPr/>
                    <a:lstStyle/>
                    <a:p>
                      <a:pPr marL="0" indent="0">
                        <a:buFont typeface="Arial" panose="020B0604020202020204" pitchFamily="34" charset="0"/>
                        <a:buNone/>
                      </a:pPr>
                      <a:endParaRPr lang="en-US" sz="1500" dirty="0"/>
                    </a:p>
                  </a:txBody>
                  <a:tcPr marL="121920" marR="121920"/>
                </a:tc>
                <a:extLst>
                  <a:ext uri="{0D108BD9-81ED-4DB2-BD59-A6C34878D82A}">
                    <a16:rowId xmlns:a16="http://schemas.microsoft.com/office/drawing/2014/main" val="3413955830"/>
                  </a:ext>
                </a:extLst>
              </a:tr>
            </a:tbl>
          </a:graphicData>
        </a:graphic>
      </p:graphicFrame>
      <p:pic>
        <p:nvPicPr>
          <p:cNvPr id="10" name="Picture 9" descr="Floriculture.jpg"/>
          <p:cNvPicPr>
            <a:picLocks noChangeAspect="1"/>
          </p:cNvPicPr>
          <p:nvPr/>
        </p:nvPicPr>
        <p:blipFill>
          <a:blip r:embed="rId3"/>
          <a:stretch>
            <a:fillRect/>
          </a:stretch>
        </p:blipFill>
        <p:spPr>
          <a:xfrm>
            <a:off x="8116136" y="1417968"/>
            <a:ext cx="3551328" cy="1984451"/>
          </a:xfrm>
          <a:prstGeom prst="rect">
            <a:avLst/>
          </a:prstGeom>
        </p:spPr>
      </p:pic>
      <p:pic>
        <p:nvPicPr>
          <p:cNvPr id="9" name="Picture 1" descr="ztbl-logo"/>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1563572" y="158679"/>
            <a:ext cx="414152" cy="8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icture7.jpg"/>
          <p:cNvPicPr>
            <a:picLocks noChangeAspect="1"/>
          </p:cNvPicPr>
          <p:nvPr/>
        </p:nvPicPr>
        <p:blipFill>
          <a:blip r:embed="rId5" cstate="print">
            <a:clrChange>
              <a:clrFrom>
                <a:srgbClr val="000000"/>
              </a:clrFrom>
              <a:clrTo>
                <a:srgbClr val="000000">
                  <a:alpha val="0"/>
                </a:srgbClr>
              </a:clrTo>
            </a:clrChange>
          </a:blip>
          <a:stretch>
            <a:fillRect/>
          </a:stretch>
        </p:blipFill>
        <p:spPr>
          <a:xfrm>
            <a:off x="2" y="5971397"/>
            <a:ext cx="576060" cy="886601"/>
          </a:xfrm>
          <a:prstGeom prst="rect">
            <a:avLst/>
          </a:prstGeom>
        </p:spPr>
      </p:pic>
      <p:pic>
        <p:nvPicPr>
          <p:cNvPr id="11" name="Picture 10"/>
          <p:cNvPicPr/>
          <p:nvPr/>
        </p:nvPicPr>
        <p:blipFill>
          <a:blip r:embed="rId6" cstate="email">
            <a:extLst>
              <a:ext uri="{28A0092B-C50C-407E-A947-70E740481C1C}">
                <a14:useLocalDpi xmlns:a14="http://schemas.microsoft.com/office/drawing/2010/main" val="0"/>
              </a:ext>
            </a:extLst>
          </a:blip>
          <a:stretch>
            <a:fillRect/>
          </a:stretch>
        </p:blipFill>
        <p:spPr>
          <a:xfrm>
            <a:off x="8229599" y="3453345"/>
            <a:ext cx="3437865" cy="2099805"/>
          </a:xfrm>
          <a:prstGeom prst="rect">
            <a:avLst/>
          </a:prstGeom>
        </p:spPr>
      </p:pic>
    </p:spTree>
    <p:extLst>
      <p:ext uri="{BB962C8B-B14F-4D97-AF65-F5344CB8AC3E}">
        <p14:creationId xmlns:p14="http://schemas.microsoft.com/office/powerpoint/2010/main" val="8698400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347039" y="237165"/>
            <a:ext cx="10160000" cy="609600"/>
          </a:xfrm>
          <a:noFill/>
        </p:spPr>
        <p:txBody>
          <a:bodyPr anchor="t">
            <a:normAutofit fontScale="90000"/>
          </a:bodyPr>
          <a:lstStyle/>
          <a:p>
            <a:r>
              <a:rPr lang="en-US" altLang="en-US" sz="3733" spc="0" dirty="0">
                <a:ln w="12700">
                  <a:solidFill>
                    <a:schemeClr val="tx2">
                      <a:satMod val="155000"/>
                    </a:schemeClr>
                  </a:solidFill>
                  <a:prstDash val="solid"/>
                </a:ln>
                <a:solidFill>
                  <a:srgbClr val="92D050"/>
                </a:solidFill>
              </a:rPr>
              <a:t>BRIEF FEATURES OF NEW </a:t>
            </a:r>
            <a:r>
              <a:rPr lang="en-US" altLang="en-US" sz="3733" spc="0" dirty="0">
                <a:ln w="12700">
                  <a:solidFill>
                    <a:schemeClr val="tx2">
                      <a:satMod val="155000"/>
                    </a:schemeClr>
                  </a:solidFill>
                  <a:prstDash val="solid"/>
                </a:ln>
                <a:solidFill>
                  <a:srgbClr val="92D050"/>
                </a:solidFill>
              </a:rPr>
              <a:t>SCHEMES </a:t>
            </a:r>
            <a:r>
              <a:rPr lang="en-US" altLang="en-US" sz="2667" spc="0" dirty="0">
                <a:ln w="12700">
                  <a:noFill/>
                  <a:prstDash val="solid"/>
                </a:ln>
                <a:solidFill>
                  <a:srgbClr val="FFC000"/>
                </a:solidFill>
              </a:rPr>
              <a:t>(In progress)</a:t>
            </a:r>
            <a:r>
              <a:rPr lang="en-US" altLang="en-US" sz="2667" spc="0" dirty="0">
                <a:ln w="12700">
                  <a:solidFill>
                    <a:schemeClr val="tx2">
                      <a:satMod val="155000"/>
                    </a:schemeClr>
                  </a:solidFill>
                  <a:prstDash val="solid"/>
                </a:ln>
                <a:solidFill>
                  <a:srgbClr val="92D050"/>
                </a:solidFill>
              </a:rPr>
              <a:t> </a:t>
            </a:r>
            <a:endParaRPr lang="en-US" altLang="en-US" sz="3733" spc="0" dirty="0">
              <a:ln w="12700">
                <a:solidFill>
                  <a:schemeClr val="tx2">
                    <a:satMod val="155000"/>
                  </a:schemeClr>
                </a:solidFill>
                <a:prstDash val="solid"/>
              </a:ln>
              <a:solidFill>
                <a:srgbClr val="92D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889792989"/>
              </p:ext>
            </p:extLst>
          </p:nvPr>
        </p:nvGraphicFramePr>
        <p:xfrm>
          <a:off x="479466" y="1066814"/>
          <a:ext cx="11225705" cy="3980108"/>
        </p:xfrm>
        <a:graphic>
          <a:graphicData uri="http://schemas.openxmlformats.org/drawingml/2006/table">
            <a:tbl>
              <a:tblPr firstRow="1" bandRow="1">
                <a:tableStyleId>{7E9639D4-E3E2-4D34-9284-5A2195B3D0D7}</a:tableStyleId>
              </a:tblPr>
              <a:tblGrid>
                <a:gridCol w="470376">
                  <a:extLst>
                    <a:ext uri="{9D8B030D-6E8A-4147-A177-3AD203B41FA5}">
                      <a16:colId xmlns:a16="http://schemas.microsoft.com/office/drawing/2014/main" val="2530811083"/>
                    </a:ext>
                  </a:extLst>
                </a:gridCol>
                <a:gridCol w="2041452">
                  <a:extLst>
                    <a:ext uri="{9D8B030D-6E8A-4147-A177-3AD203B41FA5}">
                      <a16:colId xmlns:a16="http://schemas.microsoft.com/office/drawing/2014/main" val="3973661774"/>
                    </a:ext>
                  </a:extLst>
                </a:gridCol>
                <a:gridCol w="5061097">
                  <a:extLst>
                    <a:ext uri="{9D8B030D-6E8A-4147-A177-3AD203B41FA5}">
                      <a16:colId xmlns:a16="http://schemas.microsoft.com/office/drawing/2014/main" val="2504237744"/>
                    </a:ext>
                  </a:extLst>
                </a:gridCol>
                <a:gridCol w="3652780">
                  <a:extLst>
                    <a:ext uri="{9D8B030D-6E8A-4147-A177-3AD203B41FA5}">
                      <a16:colId xmlns:a16="http://schemas.microsoft.com/office/drawing/2014/main" val="429081011"/>
                    </a:ext>
                  </a:extLst>
                </a:gridCol>
              </a:tblGrid>
              <a:tr h="347993">
                <a:tc>
                  <a:txBody>
                    <a:bodyPr/>
                    <a:lstStyle/>
                    <a:p>
                      <a:pPr algn="ctr"/>
                      <a:r>
                        <a:rPr lang="en-US" sz="1500" dirty="0" smtClean="0">
                          <a:solidFill>
                            <a:schemeClr val="tx1"/>
                          </a:solidFill>
                        </a:rPr>
                        <a:t>S#</a:t>
                      </a:r>
                      <a:endParaRPr lang="en-US" sz="1500" dirty="0">
                        <a:solidFill>
                          <a:schemeClr val="tx1"/>
                        </a:solidFill>
                      </a:endParaRPr>
                    </a:p>
                  </a:txBody>
                  <a:tcPr marL="121920" marR="121920">
                    <a:solidFill>
                      <a:srgbClr val="FFC000"/>
                    </a:solidFill>
                  </a:tcPr>
                </a:tc>
                <a:tc>
                  <a:txBody>
                    <a:bodyPr/>
                    <a:lstStyle/>
                    <a:p>
                      <a:pPr algn="l"/>
                      <a:r>
                        <a:rPr lang="en-US" sz="1500" dirty="0" smtClean="0">
                          <a:solidFill>
                            <a:schemeClr val="tx1"/>
                          </a:solidFill>
                        </a:rPr>
                        <a:t>SCHEME </a:t>
                      </a:r>
                      <a:endParaRPr lang="en-US" sz="1500" dirty="0">
                        <a:solidFill>
                          <a:schemeClr val="tx1"/>
                        </a:solidFill>
                      </a:endParaRPr>
                    </a:p>
                  </a:txBody>
                  <a:tcPr marL="121920" marR="121920">
                    <a:solidFill>
                      <a:srgbClr val="FFC000"/>
                    </a:solidFill>
                  </a:tcPr>
                </a:tc>
                <a:tc>
                  <a:txBody>
                    <a:bodyPr/>
                    <a:lstStyle/>
                    <a:p>
                      <a:pPr marL="0" marR="0" indent="0" algn="ctr" defTabSz="914133"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PURPOSE  &amp;  BRIEF FEATURES </a:t>
                      </a:r>
                    </a:p>
                  </a:txBody>
                  <a:tcPr marL="121920" marR="121920">
                    <a:solidFill>
                      <a:srgbClr val="FFC000"/>
                    </a:solidFill>
                  </a:tcPr>
                </a:tc>
                <a:tc>
                  <a:txBody>
                    <a:bodyPr/>
                    <a:lstStyle/>
                    <a:p>
                      <a:pPr algn="ctr"/>
                      <a:endParaRPr lang="en-US" sz="1500" dirty="0">
                        <a:solidFill>
                          <a:schemeClr val="tx1"/>
                        </a:solidFill>
                      </a:endParaRPr>
                    </a:p>
                  </a:txBody>
                  <a:tcPr marL="121920" marR="121920">
                    <a:solidFill>
                      <a:srgbClr val="FFC000"/>
                    </a:solidFill>
                  </a:tcPr>
                </a:tc>
                <a:extLst>
                  <a:ext uri="{0D108BD9-81ED-4DB2-BD59-A6C34878D82A}">
                    <a16:rowId xmlns:a16="http://schemas.microsoft.com/office/drawing/2014/main" val="4214381562"/>
                  </a:ext>
                </a:extLst>
              </a:tr>
              <a:tr h="1308419">
                <a:tc>
                  <a:txBody>
                    <a:bodyPr/>
                    <a:lstStyle/>
                    <a:p>
                      <a:r>
                        <a:rPr lang="en-US" sz="1500" dirty="0" smtClean="0"/>
                        <a:t>8</a:t>
                      </a:r>
                      <a:endParaRPr lang="en-US" sz="1500" dirty="0"/>
                    </a:p>
                  </a:txBody>
                  <a:tcPr marL="121920" marR="121920"/>
                </a:tc>
                <a:tc>
                  <a:txBody>
                    <a:bodyPr/>
                    <a:lstStyle/>
                    <a:p>
                      <a:pPr marL="0" marR="0">
                        <a:lnSpc>
                          <a:spcPct val="115000"/>
                        </a:lnSpc>
                        <a:spcBef>
                          <a:spcPts val="0"/>
                        </a:spcBef>
                        <a:spcAft>
                          <a:spcPts val="0"/>
                        </a:spcAft>
                      </a:pPr>
                      <a:r>
                        <a:rPr lang="en-US" sz="1300" dirty="0" smtClean="0"/>
                        <a:t>Financing for Black </a:t>
                      </a:r>
                      <a:r>
                        <a:rPr lang="en-US" sz="1300" dirty="0" err="1"/>
                        <a:t>Australorp</a:t>
                      </a:r>
                      <a:r>
                        <a:rPr lang="en-US" sz="1300" dirty="0"/>
                        <a:t> Chicken Farming (Egg &amp; Meat Production)</a:t>
                      </a:r>
                      <a:endParaRPr lang="en-US" sz="1500" dirty="0">
                        <a:latin typeface="Calibri"/>
                        <a:ea typeface="Calibri"/>
                        <a:cs typeface="Times New Roman"/>
                      </a:endParaRPr>
                    </a:p>
                  </a:txBody>
                  <a:tcPr marT="0" marB="0"/>
                </a:tc>
                <a:tc>
                  <a:txBody>
                    <a:bodyPr/>
                    <a:lstStyle/>
                    <a:p>
                      <a:pPr marL="169863" marR="0" lvl="0" indent="-169863">
                        <a:lnSpc>
                          <a:spcPct val="115000"/>
                        </a:lnSpc>
                        <a:spcBef>
                          <a:spcPts val="0"/>
                        </a:spcBef>
                        <a:spcAft>
                          <a:spcPts val="0"/>
                        </a:spcAft>
                        <a:buFont typeface="Symbol"/>
                        <a:buChar char=""/>
                      </a:pPr>
                      <a:r>
                        <a:rPr lang="en-US" sz="1300" dirty="0" smtClean="0"/>
                        <a:t>Pilot at ZTBL Farm</a:t>
                      </a:r>
                      <a:endParaRPr lang="en-US" sz="1500" dirty="0"/>
                    </a:p>
                    <a:p>
                      <a:pPr marL="169863" marR="0" lvl="0" indent="-169863">
                        <a:lnSpc>
                          <a:spcPct val="115000"/>
                        </a:lnSpc>
                        <a:spcBef>
                          <a:spcPts val="0"/>
                        </a:spcBef>
                        <a:spcAft>
                          <a:spcPts val="0"/>
                        </a:spcAft>
                        <a:buFont typeface="Symbol"/>
                        <a:buChar char=""/>
                      </a:pPr>
                      <a:r>
                        <a:rPr lang="en-US" sz="1300" dirty="0" err="1"/>
                        <a:t>Upto</a:t>
                      </a:r>
                      <a:r>
                        <a:rPr lang="en-US" sz="1300" dirty="0"/>
                        <a:t> 1.5 Million per borrower/party.</a:t>
                      </a:r>
                      <a:endParaRPr lang="en-US" sz="1500" dirty="0"/>
                    </a:p>
                    <a:p>
                      <a:pPr marL="169863" marR="0" lvl="0" indent="-169863">
                        <a:lnSpc>
                          <a:spcPct val="115000"/>
                        </a:lnSpc>
                        <a:spcBef>
                          <a:spcPts val="0"/>
                        </a:spcBef>
                        <a:spcAft>
                          <a:spcPts val="0"/>
                        </a:spcAft>
                        <a:buFont typeface="Symbol"/>
                        <a:buChar char=""/>
                      </a:pPr>
                      <a:r>
                        <a:rPr lang="en-US" sz="1300" dirty="0"/>
                        <a:t>Loan </a:t>
                      </a:r>
                      <a:r>
                        <a:rPr lang="en-US" sz="1300" dirty="0" smtClean="0"/>
                        <a:t>recovered </a:t>
                      </a:r>
                      <a:r>
                        <a:rPr lang="en-US" sz="1300" dirty="0"/>
                        <a:t>within 03 years in half yearly </a:t>
                      </a:r>
                      <a:r>
                        <a:rPr lang="en-US" sz="1300" dirty="0" smtClean="0"/>
                        <a:t>installments</a:t>
                      </a:r>
                      <a:endParaRPr lang="en-US" sz="1500" dirty="0">
                        <a:latin typeface="Calibri"/>
                        <a:ea typeface="Calibri"/>
                        <a:cs typeface="Times New Roman"/>
                      </a:endParaRPr>
                    </a:p>
                  </a:txBody>
                  <a:tcPr marT="0" marB="0"/>
                </a:tc>
                <a:tc>
                  <a:txBody>
                    <a:bodyPr/>
                    <a:lstStyle/>
                    <a:p>
                      <a:pPr marL="0" marR="0">
                        <a:lnSpc>
                          <a:spcPct val="115000"/>
                        </a:lnSpc>
                        <a:spcBef>
                          <a:spcPts val="0"/>
                        </a:spcBef>
                        <a:spcAft>
                          <a:spcPts val="0"/>
                        </a:spcAft>
                      </a:pPr>
                      <a:endParaRPr lang="en-US" sz="1500" dirty="0">
                        <a:latin typeface="Calibri"/>
                        <a:ea typeface="Calibri"/>
                        <a:cs typeface="Times New Roman"/>
                      </a:endParaRPr>
                    </a:p>
                  </a:txBody>
                  <a:tcPr marT="0" marB="0"/>
                </a:tc>
                <a:extLst>
                  <a:ext uri="{0D108BD9-81ED-4DB2-BD59-A6C34878D82A}">
                    <a16:rowId xmlns:a16="http://schemas.microsoft.com/office/drawing/2014/main" val="3413955830"/>
                  </a:ext>
                </a:extLst>
              </a:tr>
              <a:tr h="2323696">
                <a:tc>
                  <a:txBody>
                    <a:bodyPr/>
                    <a:lstStyle/>
                    <a:p>
                      <a:r>
                        <a:rPr lang="en-US" sz="1500" dirty="0" smtClean="0"/>
                        <a:t>9</a:t>
                      </a:r>
                      <a:endParaRPr lang="en-US" sz="1500" dirty="0"/>
                    </a:p>
                  </a:txBody>
                  <a:tcPr marL="121920" marR="121920"/>
                </a:tc>
                <a:tc>
                  <a:txBody>
                    <a:bodyPr/>
                    <a:lstStyle/>
                    <a:p>
                      <a:pPr marL="0" marR="0">
                        <a:lnSpc>
                          <a:spcPct val="115000"/>
                        </a:lnSpc>
                        <a:spcBef>
                          <a:spcPts val="0"/>
                        </a:spcBef>
                        <a:spcAft>
                          <a:spcPts val="0"/>
                        </a:spcAft>
                      </a:pPr>
                      <a:r>
                        <a:rPr lang="en-US" sz="1300" dirty="0"/>
                        <a:t>Proposed Financing Product Titled “</a:t>
                      </a:r>
                      <a:r>
                        <a:rPr lang="en-US" sz="1300" dirty="0" err="1"/>
                        <a:t>Mera</a:t>
                      </a:r>
                      <a:r>
                        <a:rPr lang="en-US" sz="1300" dirty="0"/>
                        <a:t> </a:t>
                      </a:r>
                      <a:r>
                        <a:rPr lang="en-US" sz="1300" dirty="0" err="1"/>
                        <a:t>Gaon</a:t>
                      </a:r>
                      <a:r>
                        <a:rPr lang="en-US" sz="1300" dirty="0"/>
                        <a:t> </a:t>
                      </a:r>
                      <a:r>
                        <a:rPr lang="en-US" sz="1300" dirty="0" err="1"/>
                        <a:t>Mera</a:t>
                      </a:r>
                      <a:r>
                        <a:rPr lang="en-US" sz="1300" dirty="0"/>
                        <a:t> </a:t>
                      </a:r>
                      <a:r>
                        <a:rPr lang="en-US" sz="1300" dirty="0" err="1"/>
                        <a:t>Ghar</a:t>
                      </a:r>
                      <a:r>
                        <a:rPr lang="en-US" sz="1300" dirty="0"/>
                        <a:t>”</a:t>
                      </a:r>
                      <a:endParaRPr lang="en-US" sz="1500" dirty="0">
                        <a:latin typeface="Calibri"/>
                        <a:ea typeface="Calibri"/>
                        <a:cs typeface="Times New Roman"/>
                      </a:endParaRPr>
                    </a:p>
                  </a:txBody>
                  <a:tcPr marT="0" marB="0"/>
                </a:tc>
                <a:tc>
                  <a:txBody>
                    <a:bodyPr/>
                    <a:lstStyle/>
                    <a:p>
                      <a:pPr marL="215900" marR="0" indent="-171450">
                        <a:lnSpc>
                          <a:spcPct val="115000"/>
                        </a:lnSpc>
                        <a:spcBef>
                          <a:spcPts val="0"/>
                        </a:spcBef>
                        <a:spcAft>
                          <a:spcPts val="0"/>
                        </a:spcAft>
                      </a:pPr>
                      <a:r>
                        <a:rPr lang="en-US" sz="1300" dirty="0"/>
                        <a:t>•	Financing for purchase of Constructed House, </a:t>
                      </a:r>
                      <a:r>
                        <a:rPr lang="en-US" sz="1300" dirty="0" smtClean="0"/>
                        <a:t>Land </a:t>
                      </a:r>
                      <a:r>
                        <a:rPr lang="en-US" sz="1300" dirty="0"/>
                        <a:t>and subsequent construction and for construction of house on customer owned land and Extension/Expansion in customer owned house.</a:t>
                      </a:r>
                      <a:endParaRPr lang="en-US" sz="1500" dirty="0"/>
                    </a:p>
                    <a:p>
                      <a:pPr marL="215900" marR="0" lvl="0" indent="-171450">
                        <a:lnSpc>
                          <a:spcPct val="115000"/>
                        </a:lnSpc>
                        <a:spcBef>
                          <a:spcPts val="0"/>
                        </a:spcBef>
                        <a:spcAft>
                          <a:spcPts val="0"/>
                        </a:spcAft>
                        <a:buFont typeface="Symbol"/>
                        <a:buChar char=""/>
                      </a:pPr>
                      <a:r>
                        <a:rPr lang="en-US" sz="1300" dirty="0"/>
                        <a:t>Lahore, Multan, Quetta, </a:t>
                      </a:r>
                      <a:r>
                        <a:rPr lang="en-US" sz="1300" dirty="0" err="1"/>
                        <a:t>Larkana</a:t>
                      </a:r>
                      <a:r>
                        <a:rPr lang="en-US" sz="1300" dirty="0"/>
                        <a:t>, Gilgit and Muzaffarabad Zones.</a:t>
                      </a:r>
                      <a:endParaRPr lang="en-US" sz="1500" dirty="0"/>
                    </a:p>
                    <a:p>
                      <a:pPr marL="215900" marR="0" lvl="0" indent="-171450">
                        <a:lnSpc>
                          <a:spcPct val="115000"/>
                        </a:lnSpc>
                        <a:spcBef>
                          <a:spcPts val="0"/>
                        </a:spcBef>
                        <a:spcAft>
                          <a:spcPts val="0"/>
                        </a:spcAft>
                        <a:buFont typeface="Symbol"/>
                        <a:buChar char=""/>
                      </a:pPr>
                      <a:r>
                        <a:rPr lang="en-US" sz="1300" dirty="0"/>
                        <a:t>Rs. 1,000,000 - Rs. 3,000,000 (</a:t>
                      </a:r>
                      <a:r>
                        <a:rPr lang="en-US" sz="1300" dirty="0" err="1"/>
                        <a:t>Upto</a:t>
                      </a:r>
                      <a:r>
                        <a:rPr lang="en-US" sz="1300" dirty="0"/>
                        <a:t> 3 Million)</a:t>
                      </a:r>
                      <a:endParaRPr lang="en-US" sz="1500" dirty="0"/>
                    </a:p>
                    <a:p>
                      <a:pPr marL="215900" marR="0" lvl="0" indent="-171450">
                        <a:lnSpc>
                          <a:spcPct val="115000"/>
                        </a:lnSpc>
                        <a:spcBef>
                          <a:spcPts val="0"/>
                        </a:spcBef>
                        <a:spcAft>
                          <a:spcPts val="0"/>
                        </a:spcAft>
                        <a:buFont typeface="Symbol"/>
                        <a:buChar char=""/>
                      </a:pPr>
                      <a:r>
                        <a:rPr lang="en-US" sz="1300" dirty="0"/>
                        <a:t>House </a:t>
                      </a:r>
                      <a:r>
                        <a:rPr lang="en-US" sz="1300" dirty="0" err="1"/>
                        <a:t>upto</a:t>
                      </a:r>
                      <a:r>
                        <a:rPr lang="en-US" sz="1300" dirty="0"/>
                        <a:t> 125 </a:t>
                      </a:r>
                      <a:r>
                        <a:rPr lang="en-US" sz="1300" dirty="0" err="1"/>
                        <a:t>sq</a:t>
                      </a:r>
                      <a:r>
                        <a:rPr lang="en-US" sz="1300" dirty="0"/>
                        <a:t> </a:t>
                      </a:r>
                      <a:r>
                        <a:rPr lang="en-US" sz="1300" dirty="0" err="1"/>
                        <a:t>yds</a:t>
                      </a:r>
                      <a:r>
                        <a:rPr lang="en-US" sz="1300" dirty="0"/>
                        <a:t> (5 </a:t>
                      </a:r>
                      <a:r>
                        <a:rPr lang="en-US" sz="1300" dirty="0" smtClean="0"/>
                        <a:t>Marla)</a:t>
                      </a:r>
                    </a:p>
                    <a:p>
                      <a:pPr marL="215900" marR="0" lvl="0" indent="-171450">
                        <a:lnSpc>
                          <a:spcPct val="115000"/>
                        </a:lnSpc>
                        <a:spcBef>
                          <a:spcPts val="0"/>
                        </a:spcBef>
                        <a:spcAft>
                          <a:spcPts val="0"/>
                        </a:spcAft>
                        <a:buFont typeface="Symbol"/>
                        <a:buChar char=""/>
                      </a:pPr>
                      <a:r>
                        <a:rPr lang="en-US" sz="1300" dirty="0" err="1" smtClean="0"/>
                        <a:t>Agri</a:t>
                      </a:r>
                      <a:r>
                        <a:rPr lang="en-US" sz="1300" dirty="0" smtClean="0"/>
                        <a:t> </a:t>
                      </a:r>
                      <a:r>
                        <a:rPr lang="en-US" sz="1300" dirty="0"/>
                        <a:t>land, Plot documents, postdated </a:t>
                      </a:r>
                      <a:r>
                        <a:rPr lang="en-US" sz="1300" dirty="0" err="1"/>
                        <a:t>cheque</a:t>
                      </a:r>
                      <a:r>
                        <a:rPr lang="en-US" sz="1300" dirty="0"/>
                        <a:t> of salaried person, postdated </a:t>
                      </a:r>
                      <a:r>
                        <a:rPr lang="en-US" sz="1300" dirty="0" err="1"/>
                        <a:t>cheque</a:t>
                      </a:r>
                      <a:r>
                        <a:rPr lang="en-US" sz="1300" dirty="0"/>
                        <a:t> of pensioner, Copy of pension book.</a:t>
                      </a:r>
                      <a:endParaRPr lang="en-US" sz="1500" dirty="0">
                        <a:latin typeface="Calibri"/>
                        <a:ea typeface="Calibri"/>
                        <a:cs typeface="Times New Roman"/>
                      </a:endParaRPr>
                    </a:p>
                  </a:txBody>
                  <a:tcPr marT="0" marB="0"/>
                </a:tc>
                <a:tc>
                  <a:txBody>
                    <a:bodyPr/>
                    <a:lstStyle/>
                    <a:p>
                      <a:pPr marL="0" marR="0">
                        <a:lnSpc>
                          <a:spcPct val="115000"/>
                        </a:lnSpc>
                        <a:spcBef>
                          <a:spcPts val="0"/>
                        </a:spcBef>
                        <a:spcAft>
                          <a:spcPts val="0"/>
                        </a:spcAft>
                      </a:pPr>
                      <a:endParaRPr lang="en-US" sz="1500" dirty="0">
                        <a:latin typeface="Calibri"/>
                        <a:ea typeface="Calibri"/>
                        <a:cs typeface="Times New Roman"/>
                      </a:endParaRPr>
                    </a:p>
                  </a:txBody>
                  <a:tcPr marT="0" marB="0"/>
                </a:tc>
                <a:extLst>
                  <a:ext uri="{0D108BD9-81ED-4DB2-BD59-A6C34878D82A}">
                    <a16:rowId xmlns:a16="http://schemas.microsoft.com/office/drawing/2014/main" val="10002"/>
                  </a:ext>
                </a:extLst>
              </a:tr>
            </a:tbl>
          </a:graphicData>
        </a:graphic>
      </p:graphicFrame>
      <p:pic>
        <p:nvPicPr>
          <p:cNvPr id="7" name="Picture 6"/>
          <p:cNvPicPr/>
          <p:nvPr/>
        </p:nvPicPr>
        <p:blipFill>
          <a:blip r:embed="rId3" cstate="email">
            <a:extLst>
              <a:ext uri="{28A0092B-C50C-407E-A947-70E740481C1C}">
                <a14:useLocalDpi xmlns:a14="http://schemas.microsoft.com/office/drawing/2010/main" val="0"/>
              </a:ext>
            </a:extLst>
          </a:blip>
          <a:stretch>
            <a:fillRect/>
          </a:stretch>
        </p:blipFill>
        <p:spPr>
          <a:xfrm>
            <a:off x="8214076" y="1446029"/>
            <a:ext cx="3447784" cy="1205023"/>
          </a:xfrm>
          <a:prstGeom prst="rect">
            <a:avLst/>
          </a:prstGeom>
        </p:spPr>
      </p:pic>
      <p:pic>
        <p:nvPicPr>
          <p:cNvPr id="9" name="Picture 8" descr="construction-1710526_1280.jpg"/>
          <p:cNvPicPr>
            <a:picLocks noChangeAspect="1"/>
          </p:cNvPicPr>
          <p:nvPr/>
        </p:nvPicPr>
        <p:blipFill>
          <a:blip r:embed="rId4" cstate="print"/>
          <a:stretch>
            <a:fillRect/>
          </a:stretch>
        </p:blipFill>
        <p:spPr>
          <a:xfrm>
            <a:off x="8242430" y="2759749"/>
            <a:ext cx="3421735" cy="2244640"/>
          </a:xfrm>
          <a:prstGeom prst="rect">
            <a:avLst/>
          </a:prstGeom>
        </p:spPr>
      </p:pic>
      <p:pic>
        <p:nvPicPr>
          <p:cNvPr id="10" name="Picture 1" descr="ztbl-logo"/>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11563572" y="158679"/>
            <a:ext cx="414152" cy="8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Picture7.jpg"/>
          <p:cNvPicPr>
            <a:picLocks noChangeAspect="1"/>
          </p:cNvPicPr>
          <p:nvPr/>
        </p:nvPicPr>
        <p:blipFill>
          <a:blip r:embed="rId6" cstate="print">
            <a:clrChange>
              <a:clrFrom>
                <a:srgbClr val="000000"/>
              </a:clrFrom>
              <a:clrTo>
                <a:srgbClr val="000000">
                  <a:alpha val="0"/>
                </a:srgbClr>
              </a:clrTo>
            </a:clrChange>
          </a:blip>
          <a:stretch>
            <a:fillRect/>
          </a:stretch>
        </p:blipFill>
        <p:spPr>
          <a:xfrm>
            <a:off x="2" y="5971397"/>
            <a:ext cx="576060" cy="886601"/>
          </a:xfrm>
          <a:prstGeom prst="rect">
            <a:avLst/>
          </a:prstGeom>
        </p:spPr>
      </p:pic>
    </p:spTree>
    <p:extLst>
      <p:ext uri="{BB962C8B-B14F-4D97-AF65-F5344CB8AC3E}">
        <p14:creationId xmlns:p14="http://schemas.microsoft.com/office/powerpoint/2010/main" val="25381943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Shape 456"/>
          <p:cNvSpPr>
            <a:spLocks noGrp="1"/>
          </p:cNvSpPr>
          <p:nvPr>
            <p:ph type="title" idx="4294967295"/>
          </p:nvPr>
        </p:nvSpPr>
        <p:spPr>
          <a:xfrm>
            <a:off x="3692614" y="4621782"/>
            <a:ext cx="7204364" cy="742950"/>
          </a:xfrm>
          <a:prstGeom prst="rect">
            <a:avLst/>
          </a:prstGeom>
        </p:spPr>
        <p:txBody>
          <a:bodyPr>
            <a:noAutofit/>
          </a:bodyPr>
          <a:lstStyle/>
          <a:p>
            <a:pPr defTabSz="722376">
              <a:defRPr sz="1800">
                <a:solidFill>
                  <a:srgbClr val="000000"/>
                </a:solidFill>
                <a:uFillTx/>
              </a:defRPr>
            </a:pPr>
            <a:r>
              <a:rPr sz="1200" dirty="0">
                <a:latin typeface="Arial" pitchFamily="34" charset="0"/>
                <a:cs typeface="Arial" pitchFamily="34" charset="0"/>
              </a:rPr>
              <a:t/>
            </a:r>
            <a:br>
              <a:rPr sz="1200" dirty="0">
                <a:latin typeface="Arial" pitchFamily="34" charset="0"/>
                <a:cs typeface="Arial" pitchFamily="34" charset="0"/>
              </a:rPr>
            </a:br>
            <a:r>
              <a:rPr sz="1200" i="1" dirty="0" smtClean="0">
                <a:latin typeface="Arial" pitchFamily="34" charset="0"/>
                <a:ea typeface="Verdana"/>
                <a:cs typeface="Arial" pitchFamily="34" charset="0"/>
                <a:sym typeface="Verdana"/>
              </a:rPr>
              <a:t>The </a:t>
            </a:r>
            <a:r>
              <a:rPr sz="1200" i="1" dirty="0">
                <a:latin typeface="Arial" pitchFamily="34" charset="0"/>
                <a:ea typeface="Verdana"/>
                <a:cs typeface="Arial" pitchFamily="34" charset="0"/>
                <a:sym typeface="Verdana"/>
              </a:rPr>
              <a:t>information has been compiled by Mr. </a:t>
            </a:r>
            <a:r>
              <a:rPr lang="en-US" sz="1200" i="1" dirty="0" smtClean="0">
                <a:latin typeface="Arial" pitchFamily="34" charset="0"/>
                <a:ea typeface="Verdana"/>
                <a:cs typeface="Arial" pitchFamily="34" charset="0"/>
                <a:sym typeface="Verdana"/>
              </a:rPr>
              <a:t>Zaigham M. </a:t>
            </a:r>
            <a:r>
              <a:rPr sz="1200" i="1" dirty="0" smtClean="0">
                <a:latin typeface="Arial" pitchFamily="34" charset="0"/>
                <a:ea typeface="Verdana"/>
                <a:cs typeface="Arial" pitchFamily="34" charset="0"/>
                <a:sym typeface="Verdana"/>
              </a:rPr>
              <a:t>Rizvi </a:t>
            </a:r>
            <a:r>
              <a:rPr sz="1200" i="1" dirty="0">
                <a:latin typeface="Arial" pitchFamily="34" charset="0"/>
                <a:ea typeface="Verdana"/>
                <a:cs typeface="Arial" pitchFamily="34" charset="0"/>
                <a:sym typeface="Verdana"/>
              </a:rPr>
              <a:t>from self study and from different sources. He is grateful to all those serving this noble cause in some form or the other. </a:t>
            </a:r>
            <a:br>
              <a:rPr sz="1200" i="1" dirty="0">
                <a:latin typeface="Arial" pitchFamily="34" charset="0"/>
                <a:ea typeface="Verdana"/>
                <a:cs typeface="Arial" pitchFamily="34" charset="0"/>
                <a:sym typeface="Verdana"/>
              </a:rPr>
            </a:br>
            <a:endParaRPr sz="1200" i="1" dirty="0">
              <a:latin typeface="Arial" pitchFamily="34" charset="0"/>
              <a:ea typeface="Verdana"/>
              <a:cs typeface="Arial" pitchFamily="34" charset="0"/>
              <a:sym typeface="Verdana"/>
            </a:endParaRPr>
          </a:p>
        </p:txBody>
      </p:sp>
      <p:pic>
        <p:nvPicPr>
          <p:cNvPr id="457" name="image32.jpg" descr="C:\Users\Zaigham\Desktop\ZMR Current CVs\ZMR Pic WB.JPG"/>
          <p:cNvPicPr/>
          <p:nvPr/>
        </p:nvPicPr>
        <p:blipFill>
          <a:blip r:embed="rId3">
            <a:extLst/>
          </a:blip>
          <a:stretch>
            <a:fillRect/>
          </a:stretch>
        </p:blipFill>
        <p:spPr>
          <a:xfrm flipH="1">
            <a:off x="1023582" y="1050214"/>
            <a:ext cx="2441713" cy="3176463"/>
          </a:xfrm>
          <a:prstGeom prst="rect">
            <a:avLst/>
          </a:prstGeom>
          <a:ln>
            <a:noFill/>
          </a:ln>
          <a:effectLst>
            <a:softEdge rad="112500"/>
          </a:effectLst>
        </p:spPr>
      </p:pic>
      <p:sp>
        <p:nvSpPr>
          <p:cNvPr id="458" name="Shape 458"/>
          <p:cNvSpPr/>
          <p:nvPr/>
        </p:nvSpPr>
        <p:spPr>
          <a:xfrm>
            <a:off x="3611880" y="964195"/>
            <a:ext cx="7754112" cy="680186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sz="1400" b="1" i="0" u="none" strike="noStrike" kern="1200" cap="none" spc="0" normalizeH="0" baseline="0" noProof="0" dirty="0" smtClean="0">
                <a:ln>
                  <a:noFill/>
                </a:ln>
                <a:solidFill>
                  <a:srgbClr val="AD0101"/>
                </a:solidFill>
                <a:effectLst/>
                <a:uLnTx/>
                <a:uFill>
                  <a:solidFill>
                    <a:srgbClr val="242424"/>
                  </a:solidFill>
                </a:uFill>
                <a:latin typeface="Verdana"/>
                <a:ea typeface="Verdana"/>
                <a:cs typeface="Verdana"/>
                <a:sym typeface="Verdana"/>
              </a:rPr>
              <a:t>Zaigham </a:t>
            </a:r>
            <a:r>
              <a:rPr kumimoji="0" sz="1400" b="1" i="0" u="none" strike="noStrike" kern="1200" cap="none" spc="0" normalizeH="0" baseline="0" noProof="0" dirty="0">
                <a:ln>
                  <a:noFill/>
                </a:ln>
                <a:solidFill>
                  <a:srgbClr val="AD0101"/>
                </a:solidFill>
                <a:effectLst/>
                <a:uLnTx/>
                <a:uFill>
                  <a:solidFill>
                    <a:srgbClr val="242424"/>
                  </a:solidFill>
                </a:uFill>
                <a:latin typeface="Verdana"/>
                <a:ea typeface="Verdana"/>
                <a:cs typeface="Verdana"/>
                <a:sym typeface="Verdana"/>
              </a:rPr>
              <a:t>M. Rizvi</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sz="1400" b="1" i="0" u="none" strike="noStrike" kern="1200" cap="none" spc="0" normalizeH="0" baseline="0" noProof="0" dirty="0">
                <a:ln>
                  <a:noFill/>
                </a:ln>
                <a:solidFill>
                  <a:srgbClr val="242424"/>
                </a:solidFill>
                <a:effectLst/>
                <a:uLnTx/>
                <a:uFill>
                  <a:solidFill>
                    <a:srgbClr val="242424"/>
                  </a:solidFill>
                </a:uFill>
                <a:latin typeface="Verdana"/>
                <a:ea typeface="Verdana"/>
                <a:cs typeface="Verdana"/>
                <a:sym typeface="Verdana"/>
              </a:rPr>
              <a:t>zaigham2r@yahoo.com</a:t>
            </a:r>
          </a:p>
          <a:p>
            <a:pPr marL="265113" marR="0" lvl="0" indent="-28575" algn="l" defTabSz="914400" rtl="0" eaLnBrk="1" fontAlgn="auto" latinLnBrk="0" hangingPunct="1">
              <a:lnSpc>
                <a:spcPct val="100000"/>
              </a:lnSpc>
              <a:spcBef>
                <a:spcPts val="0"/>
              </a:spcBef>
              <a:spcAft>
                <a:spcPts val="0"/>
              </a:spcAft>
              <a:buClrTx/>
              <a:buSzTx/>
              <a:buFontTx/>
              <a:buNone/>
              <a:tabLst/>
              <a:defRPr>
                <a:uFillTx/>
              </a:defRPr>
            </a:pPr>
            <a:r>
              <a:rPr kumimoji="0"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Secretary General: Asia-Pacific Union for Housing </a:t>
            </a:r>
            <a:r>
              <a:rPr kumimoji="0"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Finance-APUHF</a:t>
            </a: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   (</a:t>
            </a:r>
            <a:r>
              <a:rPr kumimoji="0" sz="1400" b="0" i="0" u="none" strike="noStrike" kern="1200" cap="none" spc="0" normalizeH="0" baseline="0" noProof="0" dirty="0" smtClean="0">
                <a:ln>
                  <a:noFill/>
                </a:ln>
                <a:solidFill>
                  <a:prstClr val="black"/>
                </a:solidFill>
                <a:effectLst/>
                <a:uLnTx/>
                <a:uFill>
                  <a:solidFill/>
                </a:uFill>
                <a:latin typeface="Arial" pitchFamily="34" charset="0"/>
                <a:ea typeface="Verdana"/>
                <a:cs typeface="Arial" pitchFamily="34" charset="0"/>
                <a:sym typeface="Verdana"/>
                <a:hlinkClick r:id="rId4"/>
              </a:rPr>
              <a:t>www.apuhf.info</a:t>
            </a:r>
            <a:r>
              <a:rPr kumimoji="0" lang="en-US"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a:t>
            </a:r>
            <a:endParaRPr kumimoji="0"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Housing </a:t>
            </a:r>
            <a:r>
              <a:rPr kumimoji="0"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Consultant World Bank, UNHABITAT, CMHC-Canada</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Ex-Advisor </a:t>
            </a:r>
            <a:r>
              <a:rPr kumimoji="0"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Housing, </a:t>
            </a:r>
            <a:r>
              <a:rPr kumimoji="0" lang="en-US"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C</a:t>
            </a:r>
            <a:r>
              <a:rPr kumimoji="0"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entral </a:t>
            </a: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B</a:t>
            </a:r>
            <a:r>
              <a:rPr kumimoji="0"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ank </a:t>
            </a:r>
            <a:r>
              <a:rPr kumimoji="0"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of </a:t>
            </a:r>
            <a:r>
              <a:rPr kumimoji="0"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Pakistan</a:t>
            </a: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 (SBP)</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Ex-Advisor </a:t>
            </a:r>
            <a:r>
              <a:rPr kumimoji="0" lang="en-US"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Housing </a:t>
            </a:r>
            <a:r>
              <a:rPr kumimoji="0" lang="en-US" sz="1400" b="0" i="0" u="none" strike="noStrike" kern="1200" cap="none" spc="0" normalizeH="0" baseline="0" noProof="0" dirty="0" err="1" smtClean="0">
                <a:ln>
                  <a:noFill/>
                </a:ln>
                <a:solidFill>
                  <a:srgbClr val="303030"/>
                </a:solidFill>
                <a:effectLst/>
                <a:uLnTx/>
                <a:uFill>
                  <a:solidFill>
                    <a:srgbClr val="303030"/>
                  </a:solidFill>
                </a:uFill>
                <a:latin typeface="Arial" pitchFamily="34" charset="0"/>
                <a:ea typeface="Verdana"/>
                <a:cs typeface="Arial" pitchFamily="34" charset="0"/>
                <a:sym typeface="Verdana"/>
              </a:rPr>
              <a:t>Encludes</a:t>
            </a: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 - USA (</a:t>
            </a:r>
            <a:r>
              <a:rPr kumimoji="0" lang="en-US"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ShoreBank Int’l </a:t>
            </a: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GCC Advisor on Housing Policy and Finance AHI-USA</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Founding Chairman: Advisory Center for Affordable Settlements and Housing </a:t>
            </a:r>
            <a:endParaRPr kumimoji="0" lang="en-US"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Ambassador Asia: Global Housing Foundation</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Chairman: </a:t>
            </a:r>
            <a:r>
              <a:rPr kumimoji="0" lang="en-US" sz="14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rPr>
              <a:t>Academia Platform For Housing </a:t>
            </a: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Research</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r>
              <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rPr>
              <a:t>Senior Adviser Housing: World Bank/IFC</a:t>
            </a: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4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6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6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600" b="0" i="0" u="none" strike="noStrike" kern="1200" cap="none" spc="0" normalizeH="0" baseline="0" noProof="0" dirty="0" smtClean="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6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lang="en-US" sz="1600" b="0" i="0" u="none" strike="noStrike" kern="1200" cap="none" spc="0" normalizeH="0" baseline="0" noProof="0" dirty="0">
              <a:ln>
                <a:noFill/>
              </a:ln>
              <a:solidFill>
                <a:srgbClr val="303030"/>
              </a:solidFill>
              <a:effectLst/>
              <a:uLnTx/>
              <a:uFill>
                <a:solidFill>
                  <a:srgbClr val="303030"/>
                </a:solidFill>
              </a:uFill>
              <a:latin typeface="Arial" pitchFamily="34" charset="0"/>
              <a:ea typeface="Verdana"/>
              <a:cs typeface="Arial" pitchFamily="34" charset="0"/>
              <a:sym typeface="Verdana"/>
            </a:endParaRPr>
          </a:p>
          <a:p>
            <a:pPr marL="0" marR="0" lvl="0" indent="236538" algn="l" defTabSz="914400" rtl="0" eaLnBrk="1" fontAlgn="auto" latinLnBrk="0" hangingPunct="1">
              <a:lnSpc>
                <a:spcPct val="100000"/>
              </a:lnSpc>
              <a:spcBef>
                <a:spcPts val="1200"/>
              </a:spcBef>
              <a:spcAft>
                <a:spcPts val="0"/>
              </a:spcAft>
              <a:buClrTx/>
              <a:buSzTx/>
              <a:buFontTx/>
              <a:buNone/>
              <a:tabLst/>
              <a:defRPr>
                <a:uFillTx/>
              </a:defRPr>
            </a:pPr>
            <a:endParaRPr kumimoji="0" sz="1000" b="1" i="0" u="none" strike="noStrike" kern="1200" cap="none" spc="0" normalizeH="0" baseline="0" noProof="0" dirty="0">
              <a:ln>
                <a:noFill/>
              </a:ln>
              <a:solidFill>
                <a:srgbClr val="303030"/>
              </a:solidFill>
              <a:effectLst/>
              <a:uLnTx/>
              <a:uFill>
                <a:solidFill>
                  <a:srgbClr val="303030"/>
                </a:solidFill>
              </a:uFill>
              <a:latin typeface="Verdana"/>
              <a:ea typeface="Verdana"/>
              <a:cs typeface="Verdana"/>
              <a:sym typeface="Verdana"/>
            </a:endParaRPr>
          </a:p>
        </p:txBody>
      </p:sp>
      <p:sp>
        <p:nvSpPr>
          <p:cNvPr id="6" name="Title 1"/>
          <p:cNvSpPr txBox="1">
            <a:spLocks/>
          </p:cNvSpPr>
          <p:nvPr/>
        </p:nvSpPr>
        <p:spPr>
          <a:xfrm>
            <a:off x="1023582" y="465439"/>
            <a:ext cx="3331361" cy="584775"/>
          </a:xfrm>
          <a:prstGeom prst="rect">
            <a:avLst/>
          </a:prstGeom>
        </p:spPr>
        <p:txBody>
          <a:bodyPr vert="horz" wrap="none" lIns="91440" tIns="45720" rIns="91440" bIns="45720" rtlCol="0" anchor="b" anchorCtr="0">
            <a:spAutoFit/>
          </a:bodyPr>
          <a:lstStyle>
            <a:lvl1pPr>
              <a:spcBef>
                <a:spcPct val="0"/>
              </a:spcBef>
              <a:buNone/>
              <a:defRPr sz="3200">
                <a:solidFill>
                  <a:srgbClr val="3366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336699"/>
                </a:solidFill>
                <a:effectLst/>
                <a:uLnTx/>
                <a:uFillTx/>
                <a:latin typeface="Times New Roman"/>
                <a:ea typeface="+mn-ea"/>
                <a:cs typeface="+mn-cs"/>
              </a:rPr>
              <a:t>Speaker / presenter</a:t>
            </a:r>
          </a:p>
        </p:txBody>
      </p:sp>
    </p:spTree>
    <p:extLst>
      <p:ext uri="{BB962C8B-B14F-4D97-AF65-F5344CB8AC3E}">
        <p14:creationId xmlns:p14="http://schemas.microsoft.com/office/powerpoint/2010/main" val="195194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9848" y="740664"/>
            <a:ext cx="10058400" cy="461665"/>
          </a:xfrm>
          <a:prstGeom prst="rect">
            <a:avLst/>
          </a:prstGeom>
          <a:noFill/>
        </p:spPr>
        <p:txBody>
          <a:bodyPr wrap="square" rtlCol="0">
            <a:spAutoFit/>
          </a:bodyPr>
          <a:lstStyle/>
          <a:p>
            <a:pPr algn="ctr"/>
            <a:r>
              <a:rPr lang="en-US" dirty="0" smtClean="0"/>
              <a:t>                           </a:t>
            </a:r>
            <a:r>
              <a:rPr lang="en-US" sz="2400" b="1" dirty="0" smtClean="0">
                <a:solidFill>
                  <a:srgbClr val="0070C0"/>
                </a:solidFill>
              </a:rPr>
              <a:t>Microfinance Penetration in Pakistan</a:t>
            </a:r>
            <a:endParaRPr lang="en-US" sz="2400" b="1" dirty="0">
              <a:solidFill>
                <a:srgbClr val="0070C0"/>
              </a:solidFill>
            </a:endParaRPr>
          </a:p>
        </p:txBody>
      </p:sp>
      <p:sp>
        <p:nvSpPr>
          <p:cNvPr id="4" name="TextBox 3"/>
          <p:cNvSpPr txBox="1"/>
          <p:nvPr/>
        </p:nvSpPr>
        <p:spPr>
          <a:xfrm>
            <a:off x="1069848" y="1380744"/>
            <a:ext cx="10131552" cy="4801314"/>
          </a:xfrm>
          <a:prstGeom prst="rect">
            <a:avLst/>
          </a:prstGeom>
          <a:noFill/>
        </p:spPr>
        <p:txBody>
          <a:bodyPr wrap="square" rtlCol="0">
            <a:spAutoFit/>
          </a:bodyPr>
          <a:lstStyle/>
          <a:p>
            <a:pPr marL="285750" indent="-285750">
              <a:buFont typeface="Arial" panose="020B0604020202020204" pitchFamily="34" charset="0"/>
              <a:buChar char="•"/>
            </a:pPr>
            <a:r>
              <a:rPr lang="en-US" dirty="0"/>
              <a:t>T</a:t>
            </a:r>
            <a:r>
              <a:rPr lang="en-US" dirty="0" smtClean="0"/>
              <a:t>he </a:t>
            </a:r>
            <a:r>
              <a:rPr lang="en-US" dirty="0"/>
              <a:t>number of active borrowers crossing the </a:t>
            </a:r>
            <a:r>
              <a:rPr lang="en-US" dirty="0" smtClean="0"/>
              <a:t>8 million </a:t>
            </a:r>
            <a:r>
              <a:rPr lang="en-US" dirty="0"/>
              <a:t>mark for the first time, </a:t>
            </a:r>
          </a:p>
          <a:p>
            <a:pPr marL="285750" indent="-285750">
              <a:buFont typeface="Arial" panose="020B0604020202020204" pitchFamily="34" charset="0"/>
              <a:buChar char="•"/>
            </a:pPr>
            <a:r>
              <a:rPr lang="en-US" dirty="0" smtClean="0"/>
              <a:t>Microcredit </a:t>
            </a:r>
            <a:r>
              <a:rPr lang="en-US" dirty="0"/>
              <a:t>outreach in the country grew 5.8 per cent on a quarterly basis in </a:t>
            </a:r>
            <a:r>
              <a:rPr lang="en-US" dirty="0" smtClean="0"/>
              <a:t>April-June, 2021.</a:t>
            </a:r>
          </a:p>
          <a:p>
            <a:pPr marL="285750" indent="-285750">
              <a:buFont typeface="Arial" panose="020B0604020202020204" pitchFamily="34" charset="0"/>
              <a:buChar char="•"/>
            </a:pPr>
            <a:r>
              <a:rPr lang="en-US" dirty="0" smtClean="0"/>
              <a:t>The </a:t>
            </a:r>
            <a:r>
              <a:rPr lang="en-US" dirty="0"/>
              <a:t>gross loan portfolio of the entire sector amounted to Rs355.7 billion at the end of the </a:t>
            </a:r>
            <a:r>
              <a:rPr lang="en-US" dirty="0" smtClean="0"/>
              <a:t>Q2, 2021</a:t>
            </a:r>
          </a:p>
          <a:p>
            <a:pPr marL="285750" indent="-285750">
              <a:buFont typeface="Arial" panose="020B0604020202020204" pitchFamily="34" charset="0"/>
              <a:buChar char="•"/>
            </a:pPr>
            <a:r>
              <a:rPr lang="en-US" dirty="0" smtClean="0"/>
              <a:t>Up </a:t>
            </a:r>
            <a:r>
              <a:rPr lang="en-US" dirty="0"/>
              <a:t>4.5pc from the preceding three-month period</a:t>
            </a:r>
            <a:r>
              <a:rPr lang="en-US" dirty="0" smtClean="0"/>
              <a:t>.</a:t>
            </a:r>
          </a:p>
          <a:p>
            <a:pPr marL="285750" indent="-285750">
              <a:buFont typeface="Arial" panose="020B0604020202020204" pitchFamily="34" charset="0"/>
              <a:buChar char="•"/>
            </a:pPr>
            <a:r>
              <a:rPr lang="en-US" dirty="0" smtClean="0"/>
              <a:t>State </a:t>
            </a:r>
            <a:r>
              <a:rPr lang="en-US" dirty="0"/>
              <a:t>Bank of Pakistan (SBP) </a:t>
            </a:r>
            <a:r>
              <a:rPr lang="en-US" dirty="0" smtClean="0"/>
              <a:t>launched debt </a:t>
            </a:r>
            <a:r>
              <a:rPr lang="en-US" dirty="0"/>
              <a:t>relief </a:t>
            </a:r>
            <a:r>
              <a:rPr lang="en-US" dirty="0" smtClean="0"/>
              <a:t>scheme for MF Borrowers under COVID Relief.</a:t>
            </a:r>
          </a:p>
          <a:p>
            <a:pPr marL="285750" indent="-285750">
              <a:buFont typeface="Arial" panose="020B0604020202020204" pitchFamily="34" charset="0"/>
              <a:buChar char="•"/>
            </a:pPr>
            <a:r>
              <a:rPr lang="en-US" dirty="0" smtClean="0"/>
              <a:t>Active Borrowers:</a:t>
            </a:r>
            <a:r>
              <a:rPr lang="en-US" dirty="0"/>
              <a:t> </a:t>
            </a:r>
            <a:endParaRPr lang="en-US" dirty="0" smtClean="0"/>
          </a:p>
          <a:p>
            <a:pPr marL="742950" lvl="1" indent="-285750">
              <a:buFont typeface="Arial" panose="020B0604020202020204" pitchFamily="34" charset="0"/>
              <a:buChar char="•"/>
            </a:pPr>
            <a:r>
              <a:rPr lang="en-US" dirty="0" err="1" smtClean="0"/>
              <a:t>Mobilink</a:t>
            </a:r>
            <a:r>
              <a:rPr lang="en-US" dirty="0" smtClean="0"/>
              <a:t> </a:t>
            </a:r>
            <a:r>
              <a:rPr lang="en-US" dirty="0"/>
              <a:t>Microfinance Bank </a:t>
            </a:r>
            <a:r>
              <a:rPr lang="en-US" dirty="0" smtClean="0"/>
              <a:t>    (</a:t>
            </a:r>
            <a:r>
              <a:rPr lang="en-US" dirty="0"/>
              <a:t>1.7m), </a:t>
            </a:r>
            <a:endParaRPr lang="en-US" dirty="0" smtClean="0"/>
          </a:p>
          <a:p>
            <a:pPr marL="742950" lvl="1" indent="-285750">
              <a:buFont typeface="Arial" panose="020B0604020202020204" pitchFamily="34" charset="0"/>
              <a:buChar char="•"/>
            </a:pPr>
            <a:r>
              <a:rPr lang="en-US" dirty="0" err="1" smtClean="0"/>
              <a:t>Khushhali</a:t>
            </a:r>
            <a:r>
              <a:rPr lang="en-US" dirty="0" smtClean="0"/>
              <a:t> </a:t>
            </a:r>
            <a:r>
              <a:rPr lang="en-US" dirty="0"/>
              <a:t>Bank </a:t>
            </a:r>
            <a:r>
              <a:rPr lang="en-US" dirty="0" smtClean="0"/>
              <a:t>                         (</a:t>
            </a:r>
            <a:r>
              <a:rPr lang="en-US" dirty="0"/>
              <a:t>859,223) </a:t>
            </a:r>
          </a:p>
          <a:p>
            <a:pPr marL="742950" lvl="1" indent="-285750">
              <a:buFont typeface="Arial" panose="020B0604020202020204" pitchFamily="34" charset="0"/>
              <a:buChar char="•"/>
            </a:pPr>
            <a:r>
              <a:rPr lang="en-US" dirty="0" smtClean="0"/>
              <a:t>Akhuwat </a:t>
            </a:r>
            <a:r>
              <a:rPr lang="en-US" dirty="0"/>
              <a:t>Islamic Microfinance </a:t>
            </a:r>
            <a:r>
              <a:rPr lang="en-US" dirty="0" smtClean="0"/>
              <a:t> (</a:t>
            </a:r>
            <a:r>
              <a:rPr lang="en-US" dirty="0"/>
              <a:t>767,111</a:t>
            </a:r>
            <a:r>
              <a:rPr lang="en-US" dirty="0" smtClean="0"/>
              <a:t>).</a:t>
            </a:r>
          </a:p>
          <a:p>
            <a:pPr marL="285750" indent="-285750">
              <a:buFont typeface="Arial" panose="020B0604020202020204" pitchFamily="34" charset="0"/>
              <a:buChar char="•"/>
            </a:pPr>
            <a:r>
              <a:rPr lang="en-US" dirty="0" smtClean="0"/>
              <a:t>Loan Portfolio: </a:t>
            </a:r>
          </a:p>
          <a:p>
            <a:pPr marL="742950" lvl="1" indent="-285750">
              <a:buFont typeface="Arial" panose="020B0604020202020204" pitchFamily="34" charset="0"/>
              <a:buChar char="•"/>
            </a:pPr>
            <a:r>
              <a:rPr lang="en-US" dirty="0" err="1" smtClean="0"/>
              <a:t>Khushhali</a:t>
            </a:r>
            <a:r>
              <a:rPr lang="en-US" dirty="0" smtClean="0"/>
              <a:t> </a:t>
            </a:r>
            <a:r>
              <a:rPr lang="en-US" dirty="0"/>
              <a:t>Bank </a:t>
            </a:r>
            <a:r>
              <a:rPr lang="en-US" dirty="0" smtClean="0"/>
              <a:t>              (Rs66bn</a:t>
            </a:r>
            <a:r>
              <a:rPr lang="en-US" dirty="0"/>
              <a:t>. </a:t>
            </a:r>
            <a:r>
              <a:rPr lang="en-US" dirty="0" smtClean="0"/>
              <a:t>)</a:t>
            </a:r>
          </a:p>
          <a:p>
            <a:pPr marL="742950" lvl="1" indent="-285750">
              <a:buFont typeface="Arial" panose="020B0604020202020204" pitchFamily="34" charset="0"/>
              <a:buChar char="•"/>
            </a:pPr>
            <a:r>
              <a:rPr lang="en-US" dirty="0" smtClean="0"/>
              <a:t>First </a:t>
            </a:r>
            <a:r>
              <a:rPr lang="en-US" dirty="0"/>
              <a:t>Microfinance Bank </a:t>
            </a:r>
            <a:r>
              <a:rPr lang="en-US" dirty="0" smtClean="0"/>
              <a:t> (</a:t>
            </a:r>
            <a:r>
              <a:rPr lang="en-US" dirty="0"/>
              <a:t>Rs48.7bn) </a:t>
            </a:r>
            <a:endParaRPr lang="en-US" dirty="0" smtClean="0"/>
          </a:p>
          <a:p>
            <a:pPr marL="742950" lvl="1" indent="-285750">
              <a:buFont typeface="Arial" panose="020B0604020202020204" pitchFamily="34" charset="0"/>
              <a:buChar char="•"/>
            </a:pPr>
            <a:r>
              <a:rPr lang="en-US" dirty="0" smtClean="0"/>
              <a:t>U </a:t>
            </a:r>
            <a:r>
              <a:rPr lang="en-US" dirty="0"/>
              <a:t>Microfinance Bank </a:t>
            </a:r>
            <a:r>
              <a:rPr lang="en-US" dirty="0" smtClean="0"/>
              <a:t>     (</a:t>
            </a:r>
            <a:r>
              <a:rPr lang="en-US" dirty="0"/>
              <a:t>Rs34.7bn</a:t>
            </a:r>
            <a:r>
              <a:rPr lang="en-US" dirty="0" smtClean="0"/>
              <a:t>).</a:t>
            </a:r>
          </a:p>
          <a:p>
            <a:pPr marL="285750" indent="-285750">
              <a:buFont typeface="Arial" panose="020B0604020202020204" pitchFamily="34" charset="0"/>
              <a:buChar char="•"/>
            </a:pPr>
            <a:r>
              <a:rPr lang="en-US" dirty="0"/>
              <a:t>The fastest-growing microfinance provider in terms of number of </a:t>
            </a:r>
            <a:r>
              <a:rPr lang="en-US" dirty="0" smtClean="0"/>
              <a:t>borrowers:</a:t>
            </a:r>
          </a:p>
          <a:p>
            <a:pPr marL="742950" lvl="1" indent="-285750">
              <a:buFont typeface="Arial" panose="020B0604020202020204" pitchFamily="34" charset="0"/>
              <a:buChar char="•"/>
            </a:pPr>
            <a:r>
              <a:rPr lang="en-US" dirty="0" err="1" smtClean="0"/>
              <a:t>Taleem</a:t>
            </a:r>
            <a:r>
              <a:rPr lang="en-US" dirty="0" smtClean="0"/>
              <a:t> </a:t>
            </a:r>
            <a:r>
              <a:rPr lang="en-US" dirty="0"/>
              <a:t>Finance Company, </a:t>
            </a:r>
            <a:endParaRPr lang="en-US" dirty="0" smtClean="0"/>
          </a:p>
          <a:p>
            <a:pPr marL="742950" lvl="1" indent="-285750">
              <a:buFont typeface="Arial" panose="020B0604020202020204" pitchFamily="34" charset="0"/>
              <a:buChar char="•"/>
            </a:pPr>
            <a:r>
              <a:rPr lang="en-US" dirty="0" smtClean="0"/>
              <a:t>Sindh </a:t>
            </a:r>
            <a:r>
              <a:rPr lang="en-US" dirty="0"/>
              <a:t>Rural Support </a:t>
            </a:r>
            <a:r>
              <a:rPr lang="en-US" dirty="0" smtClean="0"/>
              <a:t>Organization </a:t>
            </a:r>
            <a:endParaRPr lang="en-US" dirty="0"/>
          </a:p>
          <a:p>
            <a:pPr marL="742950" lvl="1" indent="-285750">
              <a:buFont typeface="Arial" panose="020B0604020202020204" pitchFamily="34" charset="0"/>
              <a:buChar char="•"/>
            </a:pPr>
            <a:r>
              <a:rPr lang="en-US" dirty="0" err="1" smtClean="0"/>
              <a:t>Mobilink</a:t>
            </a:r>
            <a:r>
              <a:rPr lang="en-US" dirty="0" smtClean="0"/>
              <a:t> </a:t>
            </a:r>
            <a:r>
              <a:rPr lang="en-US" dirty="0"/>
              <a:t>Microfinance Bank.</a:t>
            </a:r>
          </a:p>
        </p:txBody>
      </p:sp>
    </p:spTree>
    <p:extLst>
      <p:ext uri="{BB962C8B-B14F-4D97-AF65-F5344CB8AC3E}">
        <p14:creationId xmlns:p14="http://schemas.microsoft.com/office/powerpoint/2010/main" val="111274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840" y="521208"/>
            <a:ext cx="9994392" cy="646331"/>
          </a:xfrm>
          <a:prstGeom prst="rect">
            <a:avLst/>
          </a:prstGeom>
          <a:noFill/>
        </p:spPr>
        <p:txBody>
          <a:bodyPr wrap="square" rtlCol="0">
            <a:spAutoFit/>
          </a:bodyPr>
          <a:lstStyle/>
          <a:p>
            <a:pPr algn="ctr"/>
            <a:r>
              <a:rPr lang="en-US" b="1" dirty="0" smtClean="0">
                <a:solidFill>
                  <a:srgbClr val="0070C0"/>
                </a:solidFill>
              </a:rPr>
              <a:t>Rural Pakistan, more so Women need </a:t>
            </a:r>
            <a:r>
              <a:rPr lang="en-US" b="1" dirty="0">
                <a:solidFill>
                  <a:srgbClr val="0070C0"/>
                </a:solidFill>
              </a:rPr>
              <a:t>E</a:t>
            </a:r>
            <a:r>
              <a:rPr lang="en-US" b="1" dirty="0" smtClean="0">
                <a:solidFill>
                  <a:srgbClr val="0070C0"/>
                </a:solidFill>
              </a:rPr>
              <a:t>conomic </a:t>
            </a:r>
            <a:r>
              <a:rPr lang="en-US" b="1" dirty="0">
                <a:solidFill>
                  <a:srgbClr val="0070C0"/>
                </a:solidFill>
              </a:rPr>
              <a:t>E</a:t>
            </a:r>
            <a:r>
              <a:rPr lang="en-US" b="1" dirty="0" smtClean="0">
                <a:solidFill>
                  <a:srgbClr val="0070C0"/>
                </a:solidFill>
              </a:rPr>
              <a:t>mpowerment</a:t>
            </a:r>
          </a:p>
          <a:p>
            <a:pPr algn="ctr"/>
            <a:r>
              <a:rPr lang="en-US" b="1" dirty="0" smtClean="0">
                <a:solidFill>
                  <a:srgbClr val="0070C0"/>
                </a:solidFill>
              </a:rPr>
              <a:t>First Step of this Thousand Miles Journey: Microfinance Inclusion</a:t>
            </a:r>
            <a:endParaRPr lang="en-US" b="1" dirty="0">
              <a:solidFill>
                <a:srgbClr val="0070C0"/>
              </a:solidFill>
            </a:endParaRPr>
          </a:p>
        </p:txBody>
      </p:sp>
      <p:sp>
        <p:nvSpPr>
          <p:cNvPr id="4" name="TextBox 3"/>
          <p:cNvSpPr txBox="1"/>
          <p:nvPr/>
        </p:nvSpPr>
        <p:spPr>
          <a:xfrm>
            <a:off x="1197864" y="1069848"/>
            <a:ext cx="9802368" cy="745889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While Micro-Finance Institutions (MFIs)  in Pakistan are expanding in their target market, their penetration in Rural Pakistan needs much more to be done.</a:t>
            </a:r>
          </a:p>
          <a:p>
            <a:pPr marL="285750" indent="-285750">
              <a:buFont typeface="Arial" panose="020B0604020202020204" pitchFamily="34" charset="0"/>
              <a:buChar char="•"/>
            </a:pPr>
            <a:r>
              <a:rPr lang="en-US" dirty="0" smtClean="0"/>
              <a:t>National Rural Support Program is lead institution having a focus towards this objective.</a:t>
            </a:r>
          </a:p>
          <a:p>
            <a:pPr marL="285750" indent="-285750">
              <a:buFont typeface="Arial" panose="020B0604020202020204" pitchFamily="34" charset="0"/>
              <a:buChar char="•"/>
            </a:pPr>
            <a:r>
              <a:rPr lang="en-US" dirty="0" smtClean="0"/>
              <a:t>Not much data is available on effective financial inclusion of rural habitat, and inclusion of females</a:t>
            </a:r>
          </a:p>
          <a:p>
            <a:pPr marL="285750" indent="-285750">
              <a:buFont typeface="Arial" panose="020B0604020202020204" pitchFamily="34" charset="0"/>
              <a:buChar char="•"/>
            </a:pPr>
            <a:r>
              <a:rPr lang="en-US" dirty="0" smtClean="0"/>
              <a:t>More than half of Pakistan’s total population (220 </a:t>
            </a:r>
            <a:r>
              <a:rPr lang="en-US" dirty="0" err="1" smtClean="0"/>
              <a:t>mn</a:t>
            </a:r>
            <a:r>
              <a:rPr lang="en-US" dirty="0" smtClean="0"/>
              <a:t>) is Rural, i.e., half of rural Pakistan is female.</a:t>
            </a:r>
          </a:p>
          <a:p>
            <a:pPr marL="285750" indent="-285750">
              <a:buFont typeface="Arial" panose="020B0604020202020204" pitchFamily="34" charset="0"/>
              <a:buChar char="•"/>
            </a:pPr>
            <a:r>
              <a:rPr lang="en-US" dirty="0" smtClean="0"/>
              <a:t>One of four women in Pakistan are part of rural habitat. They need to play a proactive economic role.</a:t>
            </a:r>
          </a:p>
          <a:p>
            <a:endParaRPr lang="en-US" dirty="0" smtClean="0"/>
          </a:p>
          <a:p>
            <a:pPr marL="285750" indent="-285750">
              <a:buFont typeface="Arial" panose="020B0604020202020204" pitchFamily="34" charset="0"/>
              <a:buChar char="•"/>
            </a:pPr>
            <a:r>
              <a:rPr lang="en-US" dirty="0" smtClean="0"/>
              <a:t>Challenges for MFIs:</a:t>
            </a:r>
          </a:p>
          <a:p>
            <a:pPr marL="742950" lvl="1" indent="-285750">
              <a:buFont typeface="Arial" panose="020B0604020202020204" pitchFamily="34" charset="0"/>
              <a:buChar char="•"/>
            </a:pPr>
            <a:r>
              <a:rPr lang="en-US" dirty="0" smtClean="0"/>
              <a:t>Ensuring financial inclusion of rural habitat, more so females</a:t>
            </a:r>
          </a:p>
          <a:p>
            <a:pPr marL="742950" lvl="1" indent="-285750">
              <a:buFont typeface="Arial" panose="020B0604020202020204" pitchFamily="34" charset="0"/>
              <a:buChar char="•"/>
            </a:pPr>
            <a:r>
              <a:rPr lang="en-US" dirty="0" smtClean="0"/>
              <a:t>Banks like agriculture finance bank (ZTBL), and MFIs to design effective and viable business models </a:t>
            </a:r>
          </a:p>
          <a:p>
            <a:pPr marL="742950" lvl="1" indent="-285750">
              <a:buFont typeface="Arial" panose="020B0604020202020204" pitchFamily="34" charset="0"/>
              <a:buChar char="•"/>
            </a:pPr>
            <a:r>
              <a:rPr lang="en-US" dirty="0" smtClean="0"/>
              <a:t>Need for Research on Agro-Based Products and production in villages, where rural female gender could be engaged for value-addition</a:t>
            </a:r>
          </a:p>
          <a:p>
            <a:pPr marL="742950" lvl="1" indent="-285750">
              <a:buFont typeface="Arial" panose="020B0604020202020204" pitchFamily="34" charset="0"/>
              <a:buChar char="•"/>
            </a:pPr>
            <a:r>
              <a:rPr lang="en-US" dirty="0" smtClean="0"/>
              <a:t>Ensure MFI Loans are effectively used for value-addition businesses, not go for consumption</a:t>
            </a:r>
          </a:p>
          <a:p>
            <a:pPr marL="742950" lvl="1" indent="-285750">
              <a:buFont typeface="Arial" panose="020B0604020202020204" pitchFamily="34" charset="0"/>
              <a:buChar char="•"/>
            </a:pPr>
            <a:r>
              <a:rPr lang="en-US" dirty="0" smtClean="0"/>
              <a:t>Inclusion of Women Persons with Disabilities for empowerment under MFI Finance.</a:t>
            </a:r>
          </a:p>
          <a:p>
            <a:pPr marL="742950" lvl="1" indent="-285750">
              <a:buFont typeface="Arial" panose="020B0604020202020204" pitchFamily="34" charset="0"/>
              <a:buChar char="•"/>
            </a:pPr>
            <a:r>
              <a:rPr lang="en-US" dirty="0" smtClean="0"/>
              <a:t>Energy/Electricity empowerment to un-served rural habitat</a:t>
            </a:r>
          </a:p>
          <a:p>
            <a:pPr marL="742950" lvl="1" indent="-285750">
              <a:buFont typeface="Arial" panose="020B0604020202020204" pitchFamily="34" charset="0"/>
              <a:buChar char="•"/>
            </a:pPr>
            <a:r>
              <a:rPr lang="en-US" dirty="0" smtClean="0"/>
              <a:t>Pro-active collaboration between Agriculture Finance institutions like ZTBL, NBP, NRSP etc., </a:t>
            </a:r>
          </a:p>
          <a:p>
            <a:pPr lvl="1"/>
            <a:r>
              <a:rPr lang="en-US" dirty="0"/>
              <a:t> </a:t>
            </a:r>
            <a:r>
              <a:rPr lang="en-US" dirty="0" smtClean="0"/>
              <a:t>    </a:t>
            </a:r>
            <a:r>
              <a:rPr lang="en-US" dirty="0" err="1" smtClean="0"/>
              <a:t>agri</a:t>
            </a:r>
            <a:r>
              <a:rPr lang="en-US" dirty="0" smtClean="0"/>
              <a:t>-research institutions like Pakistan Agricultural Research Council (PARC) and Academia</a:t>
            </a:r>
          </a:p>
          <a:p>
            <a:pPr lvl="1"/>
            <a:endParaRPr lang="en-US" dirty="0" smtClean="0"/>
          </a:p>
          <a:p>
            <a:pPr lvl="1"/>
            <a:endParaRPr lang="en-US" dirty="0" smtClean="0"/>
          </a:p>
          <a:p>
            <a:pPr lvl="1" algn="ctr"/>
            <a:r>
              <a:rPr lang="en-US" b="1" dirty="0" smtClean="0">
                <a:solidFill>
                  <a:srgbClr val="0070C0"/>
                </a:solidFill>
              </a:rPr>
              <a:t>Best practice business </a:t>
            </a:r>
            <a:r>
              <a:rPr lang="en-US" b="1" dirty="0" err="1" smtClean="0">
                <a:solidFill>
                  <a:srgbClr val="0070C0"/>
                </a:solidFill>
              </a:rPr>
              <a:t>odel</a:t>
            </a:r>
            <a:r>
              <a:rPr lang="en-US" b="1" dirty="0" smtClean="0">
                <a:solidFill>
                  <a:srgbClr val="0070C0"/>
                </a:solidFill>
              </a:rPr>
              <a:t> on this is Bangladesh, more so Grameen Business Model</a:t>
            </a:r>
          </a:p>
          <a:p>
            <a:pPr marL="285750" indent="-285750">
              <a:buFont typeface="Arial" panose="020B0604020202020204" pitchFamily="34" charset="0"/>
              <a:buChar char="•"/>
            </a:pPr>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95539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4712" y="914400"/>
            <a:ext cx="10067544" cy="5632311"/>
          </a:xfrm>
          <a:prstGeom prst="rect">
            <a:avLst/>
          </a:prstGeom>
        </p:spPr>
        <p:txBody>
          <a:bodyPr wrap="square">
            <a:spAutoFit/>
          </a:bodyPr>
          <a:lstStyle/>
          <a:p>
            <a:pPr marL="285750" indent="-285750">
              <a:buFont typeface="Arial" panose="020B0604020202020204" pitchFamily="34" charset="0"/>
              <a:buChar char="•"/>
            </a:pPr>
            <a:r>
              <a:rPr lang="en-US" dirty="0" smtClean="0"/>
              <a:t>Grameen Bank, under the leadership of its Founder Dr. M. </a:t>
            </a:r>
            <a:r>
              <a:rPr lang="en-US" dirty="0" err="1" smtClean="0"/>
              <a:t>Yunus</a:t>
            </a:r>
            <a:r>
              <a:rPr lang="en-US" dirty="0" smtClean="0"/>
              <a:t> began its operations in Rural Bangladesh/Villages through innovative pilot projects in 1976. </a:t>
            </a:r>
          </a:p>
          <a:p>
            <a:pPr marL="285750" indent="-285750">
              <a:buFont typeface="Arial" panose="020B0604020202020204" pitchFamily="34" charset="0"/>
              <a:buChar char="•"/>
            </a:pPr>
            <a:r>
              <a:rPr lang="en-US" dirty="0" smtClean="0"/>
              <a:t>With a focus on empowerment of Women. Dr. </a:t>
            </a:r>
            <a:r>
              <a:rPr lang="en-US" dirty="0" err="1" smtClean="0"/>
              <a:t>Yunus</a:t>
            </a:r>
            <a:r>
              <a:rPr lang="en-US" dirty="0" smtClean="0"/>
              <a:t> started with village based production units</a:t>
            </a:r>
          </a:p>
          <a:p>
            <a:pPr marL="285750" indent="-285750">
              <a:buFont typeface="Arial" panose="020B0604020202020204" pitchFamily="34" charset="0"/>
              <a:buChar char="•"/>
            </a:pPr>
            <a:r>
              <a:rPr lang="en-US" dirty="0" smtClean="0"/>
              <a:t>Grameen Bank (GB) formally began its operations in 1983 as a Specialized Credit Intuition.</a:t>
            </a:r>
          </a:p>
          <a:p>
            <a:pPr marL="285750" indent="-285750">
              <a:buFont typeface="Arial" panose="020B0604020202020204" pitchFamily="34" charset="0"/>
              <a:buChar char="•"/>
            </a:pPr>
            <a:r>
              <a:rPr lang="en-US" dirty="0" smtClean="0"/>
              <a:t>Grameen gives small business loans to the poorest of the rural poor, on a group liability basis.</a:t>
            </a:r>
          </a:p>
          <a:p>
            <a:pPr marL="285750" indent="-285750">
              <a:buFont typeface="Arial" panose="020B0604020202020204" pitchFamily="34" charset="0"/>
              <a:buChar char="•"/>
            </a:pPr>
            <a:r>
              <a:rPr lang="en-US" dirty="0" smtClean="0"/>
              <a:t>The Bank provides investment advice to its potential clients on how to develop and run business</a:t>
            </a:r>
          </a:p>
          <a:p>
            <a:pPr marL="285750" indent="-285750">
              <a:buFont typeface="Arial" panose="020B0604020202020204" pitchFamily="34" charset="0"/>
              <a:buChar char="•"/>
            </a:pPr>
            <a:r>
              <a:rPr lang="en-US" dirty="0" smtClean="0"/>
              <a:t>The success of Grameen Bank as a bank for the poor is its creation of a market niche as well as outreach to women among the poor. </a:t>
            </a:r>
          </a:p>
          <a:p>
            <a:pPr marL="285750" indent="-285750">
              <a:buFont typeface="Arial" panose="020B0604020202020204" pitchFamily="34" charset="0"/>
              <a:buChar char="•"/>
            </a:pPr>
            <a:r>
              <a:rPr lang="en-US" dirty="0" smtClean="0"/>
              <a:t>The main product in the beginning was developing Rural Garment Industry, where a group of women in a village would produce garments as needed by the market.</a:t>
            </a:r>
          </a:p>
          <a:p>
            <a:pPr marL="285750" indent="-285750">
              <a:buFont typeface="Arial" panose="020B0604020202020204" pitchFamily="34" charset="0"/>
              <a:buChar char="•"/>
            </a:pPr>
            <a:r>
              <a:rPr lang="en-US" dirty="0" smtClean="0"/>
              <a:t>Such small rural garment units were then linked with the market, through effective and efficient Supply-Chain-Management, where the garment industry in the city/metropolitans  was providing raw material, design, machines and would pick up the produce for onward marketing.</a:t>
            </a:r>
          </a:p>
          <a:p>
            <a:pPr marL="285750" indent="-285750">
              <a:buFont typeface="Arial" panose="020B0604020202020204" pitchFamily="34" charset="0"/>
              <a:buChar char="•"/>
            </a:pPr>
            <a:r>
              <a:rPr lang="en-US" dirty="0" smtClean="0"/>
              <a:t>That provided base for development of Garment Industry in Bangladesh, with women now making international quality garments with competitive cost efficiency</a:t>
            </a:r>
          </a:p>
          <a:p>
            <a:pPr marL="285750" indent="-285750">
              <a:buFont typeface="Arial" panose="020B0604020202020204" pitchFamily="34" charset="0"/>
              <a:buChar char="•"/>
            </a:pPr>
            <a:r>
              <a:rPr lang="en-US" dirty="0" smtClean="0"/>
              <a:t>Today, the main driver of Bangladesh national economy is Garment Industry, with Garment exports of over $ 37 </a:t>
            </a:r>
            <a:r>
              <a:rPr lang="en-US" dirty="0" err="1" smtClean="0"/>
              <a:t>bn</a:t>
            </a:r>
            <a:r>
              <a:rPr lang="en-US" dirty="0" smtClean="0"/>
              <a:t>, and employing women at more that 90% of its workforce. </a:t>
            </a:r>
          </a:p>
          <a:p>
            <a:pPr algn="ctr"/>
            <a:r>
              <a:rPr lang="en-US" b="1" dirty="0" smtClean="0">
                <a:solidFill>
                  <a:srgbClr val="0070C0"/>
                </a:solidFill>
              </a:rPr>
              <a:t>At times the women in Bangladesh are the primary bread earner for the family. </a:t>
            </a:r>
          </a:p>
          <a:p>
            <a:pPr algn="ctr"/>
            <a:r>
              <a:rPr lang="en-US" b="1" dirty="0" smtClean="0">
                <a:solidFill>
                  <a:srgbClr val="0070C0"/>
                </a:solidFill>
              </a:rPr>
              <a:t>Commendable example of Women Empowerment</a:t>
            </a:r>
          </a:p>
          <a:p>
            <a:pPr marL="285750" indent="-285750">
              <a:buFont typeface="Arial" panose="020B0604020202020204" pitchFamily="34" charset="0"/>
              <a:buChar char="•"/>
            </a:pPr>
            <a:endParaRPr lang="en-US" dirty="0"/>
          </a:p>
        </p:txBody>
      </p:sp>
      <p:sp>
        <p:nvSpPr>
          <p:cNvPr id="3" name="TextBox 2"/>
          <p:cNvSpPr txBox="1"/>
          <p:nvPr/>
        </p:nvSpPr>
        <p:spPr>
          <a:xfrm>
            <a:off x="1060704" y="438912"/>
            <a:ext cx="10131552" cy="369332"/>
          </a:xfrm>
          <a:prstGeom prst="rect">
            <a:avLst/>
          </a:prstGeom>
          <a:noFill/>
        </p:spPr>
        <p:txBody>
          <a:bodyPr wrap="square" rtlCol="0">
            <a:spAutoFit/>
          </a:bodyPr>
          <a:lstStyle/>
          <a:p>
            <a:pPr algn="ctr"/>
            <a:r>
              <a:rPr lang="en-US" b="1" dirty="0" smtClean="0">
                <a:solidFill>
                  <a:srgbClr val="0070C0"/>
                </a:solidFill>
              </a:rPr>
              <a:t>Grameen Bank (GB) Bangladesh </a:t>
            </a:r>
            <a:endParaRPr lang="en-US" b="1" dirty="0">
              <a:solidFill>
                <a:srgbClr val="0070C0"/>
              </a:solidFill>
            </a:endParaRPr>
          </a:p>
        </p:txBody>
      </p:sp>
    </p:spTree>
    <p:extLst>
      <p:ext uri="{BB962C8B-B14F-4D97-AF65-F5344CB8AC3E}">
        <p14:creationId xmlns:p14="http://schemas.microsoft.com/office/powerpoint/2010/main" val="664529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490472"/>
            <a:ext cx="10076688" cy="4247317"/>
          </a:xfrm>
          <a:prstGeom prst="rect">
            <a:avLst/>
          </a:prstGeom>
        </p:spPr>
        <p:txBody>
          <a:bodyPr wrap="square">
            <a:spAutoFit/>
          </a:bodyPr>
          <a:lstStyle/>
          <a:p>
            <a:r>
              <a:rPr lang="en-US" b="1" dirty="0" smtClean="0">
                <a:solidFill>
                  <a:srgbClr val="0070C0"/>
                </a:solidFill>
              </a:rPr>
              <a:t>What type of loans did the Grameen Bank create in Bangladesh:</a:t>
            </a:r>
          </a:p>
          <a:p>
            <a:r>
              <a:rPr lang="en-US" dirty="0" smtClean="0"/>
              <a:t>Grameen Bank system focuses on poor women, makes them in small groups, running group gathering regularly and using joint liability system, without any collateral. </a:t>
            </a:r>
          </a:p>
          <a:p>
            <a:endParaRPr lang="en-US" dirty="0"/>
          </a:p>
          <a:p>
            <a:r>
              <a:rPr lang="en-US" b="1" dirty="0" smtClean="0">
                <a:solidFill>
                  <a:srgbClr val="0070C0"/>
                </a:solidFill>
              </a:rPr>
              <a:t>Why were the significant percentage of loans by Grameen </a:t>
            </a:r>
            <a:r>
              <a:rPr lang="en-US" b="1" dirty="0">
                <a:solidFill>
                  <a:srgbClr val="0070C0"/>
                </a:solidFill>
              </a:rPr>
              <a:t>B</a:t>
            </a:r>
            <a:r>
              <a:rPr lang="en-US" b="1" dirty="0" smtClean="0">
                <a:solidFill>
                  <a:srgbClr val="0070C0"/>
                </a:solidFill>
              </a:rPr>
              <a:t>ank went to woman?</a:t>
            </a:r>
          </a:p>
          <a:p>
            <a:r>
              <a:rPr lang="en-US" dirty="0" smtClean="0"/>
              <a:t>The average amount borrowed was 100 dollars. The repayment percentage is very high at 98%. Over 95 per cent of the loans went to women or groups of women. Experience showed that it ensured the best security for the bank and the greatest beneficial effect for the borrowers' families.</a:t>
            </a:r>
          </a:p>
          <a:p>
            <a:endParaRPr lang="en-US" dirty="0"/>
          </a:p>
          <a:p>
            <a:r>
              <a:rPr lang="en-US" b="1" dirty="0" smtClean="0">
                <a:solidFill>
                  <a:srgbClr val="0070C0"/>
                </a:solidFill>
              </a:rPr>
              <a:t>How the Grameen Bank works in rural development?</a:t>
            </a:r>
          </a:p>
          <a:p>
            <a:r>
              <a:rPr lang="en-US" dirty="0" smtClean="0"/>
              <a:t>Through small loans Grameen Bank enables the landless, rural women to start their own businesses and thereby gain reasonable economic independence, self-sufficiency, self-respect and self-empowerment. </a:t>
            </a:r>
            <a:endParaRPr lang="en-US" dirty="0"/>
          </a:p>
          <a:p>
            <a:r>
              <a:rPr lang="en-US" dirty="0" smtClean="0"/>
              <a:t>The bank has a sixteen-point guideline for implementation of its credit delivery and the social development program.</a:t>
            </a:r>
          </a:p>
          <a:p>
            <a:endParaRPr lang="en-US" dirty="0" smtClean="0"/>
          </a:p>
        </p:txBody>
      </p:sp>
      <p:sp>
        <p:nvSpPr>
          <p:cNvPr id="3" name="TextBox 2"/>
          <p:cNvSpPr txBox="1"/>
          <p:nvPr/>
        </p:nvSpPr>
        <p:spPr>
          <a:xfrm>
            <a:off x="1005840" y="859536"/>
            <a:ext cx="9994392" cy="369332"/>
          </a:xfrm>
          <a:prstGeom prst="rect">
            <a:avLst/>
          </a:prstGeom>
          <a:noFill/>
        </p:spPr>
        <p:txBody>
          <a:bodyPr wrap="square" rtlCol="0">
            <a:spAutoFit/>
          </a:bodyPr>
          <a:lstStyle/>
          <a:p>
            <a:pPr algn="ctr"/>
            <a:r>
              <a:rPr lang="en-US" b="1" dirty="0" smtClean="0">
                <a:solidFill>
                  <a:srgbClr val="0070C0"/>
                </a:solidFill>
              </a:rPr>
              <a:t>Grameen Business Model</a:t>
            </a:r>
            <a:endParaRPr lang="en-US" b="1" dirty="0">
              <a:solidFill>
                <a:srgbClr val="0070C0"/>
              </a:solidFill>
            </a:endParaRPr>
          </a:p>
        </p:txBody>
      </p:sp>
    </p:spTree>
    <p:extLst>
      <p:ext uri="{BB962C8B-B14F-4D97-AF65-F5344CB8AC3E}">
        <p14:creationId xmlns:p14="http://schemas.microsoft.com/office/powerpoint/2010/main" val="207185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856" y="603504"/>
            <a:ext cx="9921240" cy="369332"/>
          </a:xfrm>
          <a:prstGeom prst="rect">
            <a:avLst/>
          </a:prstGeom>
          <a:noFill/>
        </p:spPr>
        <p:txBody>
          <a:bodyPr wrap="square" rtlCol="0">
            <a:spAutoFit/>
          </a:bodyPr>
          <a:lstStyle/>
          <a:p>
            <a:pPr algn="ctr"/>
            <a:r>
              <a:rPr lang="en-US" b="1" dirty="0" smtClean="0">
                <a:solidFill>
                  <a:srgbClr val="0070C0"/>
                </a:solidFill>
              </a:rPr>
              <a:t>Rural Women Empowerment Initiatives in Pakistan</a:t>
            </a:r>
            <a:endParaRPr lang="en-US" b="1" dirty="0">
              <a:solidFill>
                <a:srgbClr val="0070C0"/>
              </a:solidFill>
            </a:endParaRPr>
          </a:p>
        </p:txBody>
      </p:sp>
      <p:sp>
        <p:nvSpPr>
          <p:cNvPr id="4" name="TextBox 3"/>
          <p:cNvSpPr txBox="1"/>
          <p:nvPr/>
        </p:nvSpPr>
        <p:spPr>
          <a:xfrm>
            <a:off x="1060705" y="1216152"/>
            <a:ext cx="10067544" cy="5632311"/>
          </a:xfrm>
          <a:prstGeom prst="rect">
            <a:avLst/>
          </a:prstGeom>
          <a:noFill/>
        </p:spPr>
        <p:txBody>
          <a:bodyPr wrap="square" rtlCol="0">
            <a:spAutoFit/>
          </a:bodyPr>
          <a:lstStyle/>
          <a:p>
            <a:r>
              <a:rPr lang="en-US" dirty="0" smtClean="0"/>
              <a:t>For rural female empowerment in Rural Pakistan, the three lead institutions taking such initiatives are:</a:t>
            </a:r>
          </a:p>
          <a:p>
            <a:endParaRPr lang="en-US" dirty="0"/>
          </a:p>
          <a:p>
            <a:r>
              <a:rPr lang="en-US" b="1" dirty="0" smtClean="0">
                <a:solidFill>
                  <a:srgbClr val="0070C0"/>
                </a:solidFill>
              </a:rPr>
              <a:t>National  Rural Support Program (NRSP): </a:t>
            </a:r>
            <a:r>
              <a:rPr lang="en-US" dirty="0" smtClean="0"/>
              <a:t>An MFI owned by </a:t>
            </a:r>
            <a:r>
              <a:rPr lang="en-US" dirty="0" err="1" smtClean="0"/>
              <a:t>Govt</a:t>
            </a:r>
            <a:r>
              <a:rPr lang="en-US" dirty="0" smtClean="0"/>
              <a:t> of Pakistan, with shareholding from international institutions including IFC.  </a:t>
            </a:r>
          </a:p>
          <a:p>
            <a:endParaRPr lang="en-US" dirty="0" smtClean="0"/>
          </a:p>
          <a:p>
            <a:r>
              <a:rPr lang="en-US" b="1" dirty="0" smtClean="0">
                <a:solidFill>
                  <a:srgbClr val="0070C0"/>
                </a:solidFill>
              </a:rPr>
              <a:t>Akhuwat Microfinance led by Akhuwat Foundation: </a:t>
            </a:r>
            <a:r>
              <a:rPr lang="en-US" dirty="0" smtClean="0"/>
              <a:t>Working on a unique model of “</a:t>
            </a:r>
            <a:r>
              <a:rPr lang="en-US" dirty="0" err="1" smtClean="0"/>
              <a:t>Qarze</a:t>
            </a:r>
            <a:r>
              <a:rPr lang="en-US" dirty="0" smtClean="0"/>
              <a:t> Hasana”, with a very low intermediation cost. It has served more than 4 </a:t>
            </a:r>
            <a:r>
              <a:rPr lang="en-US" dirty="0" err="1" smtClean="0"/>
              <a:t>mn</a:t>
            </a:r>
            <a:r>
              <a:rPr lang="en-US" dirty="0" smtClean="0"/>
              <a:t> clients, and is now more focused on financial inclusion of rural areas/villages.</a:t>
            </a:r>
          </a:p>
          <a:p>
            <a:endParaRPr lang="en-US" dirty="0"/>
          </a:p>
          <a:p>
            <a:r>
              <a:rPr lang="en-US" b="1" dirty="0" err="1" smtClean="0">
                <a:solidFill>
                  <a:srgbClr val="0070C0"/>
                </a:solidFill>
              </a:rPr>
              <a:t>Zarai</a:t>
            </a:r>
            <a:r>
              <a:rPr lang="en-US" b="1" dirty="0" smtClean="0">
                <a:solidFill>
                  <a:srgbClr val="0070C0"/>
                </a:solidFill>
              </a:rPr>
              <a:t> </a:t>
            </a:r>
            <a:r>
              <a:rPr lang="en-US" b="1" dirty="0" err="1" smtClean="0">
                <a:solidFill>
                  <a:srgbClr val="0070C0"/>
                </a:solidFill>
              </a:rPr>
              <a:t>Taraqiaty</a:t>
            </a:r>
            <a:r>
              <a:rPr lang="en-US" b="1" dirty="0" smtClean="0">
                <a:solidFill>
                  <a:srgbClr val="0070C0"/>
                </a:solidFill>
              </a:rPr>
              <a:t> Bank Ltd (ZTBL): </a:t>
            </a:r>
            <a:r>
              <a:rPr lang="en-US" dirty="0" smtClean="0">
                <a:solidFill>
                  <a:schemeClr val="accent5"/>
                </a:solidFill>
              </a:rPr>
              <a:t>Developing </a:t>
            </a:r>
            <a:r>
              <a:rPr lang="en-US" dirty="0" err="1" smtClean="0">
                <a:solidFill>
                  <a:schemeClr val="accent5"/>
                </a:solidFill>
              </a:rPr>
              <a:t>Agri</a:t>
            </a:r>
            <a:r>
              <a:rPr lang="en-US" dirty="0" smtClean="0">
                <a:solidFill>
                  <a:schemeClr val="accent5"/>
                </a:solidFill>
              </a:rPr>
              <a:t>-Preneurs</a:t>
            </a:r>
          </a:p>
          <a:p>
            <a:pPr marL="285750" indent="-285750">
              <a:buFont typeface="Arial" panose="020B0604020202020204" pitchFamily="34" charset="0"/>
              <a:buChar char="•"/>
            </a:pPr>
            <a:r>
              <a:rPr lang="en-US" dirty="0" smtClean="0"/>
              <a:t>ZTBL the </a:t>
            </a:r>
            <a:r>
              <a:rPr lang="en-US" dirty="0" smtClean="0"/>
              <a:t>Agriculture Finance Bank is proactively working in the area of women economic empowerment in Rural Areas/Villages. </a:t>
            </a:r>
          </a:p>
          <a:p>
            <a:pPr marL="285750" indent="-285750">
              <a:buFont typeface="Arial" panose="020B0604020202020204" pitchFamily="34" charset="0"/>
              <a:buChar char="•"/>
            </a:pPr>
            <a:r>
              <a:rPr lang="en-US" dirty="0" smtClean="0"/>
              <a:t>For this objective, the ZTBL has set up a “Research and New Products Wing”, which is developing new business areas, where women could play a lead role in production of value added products in villages.</a:t>
            </a:r>
          </a:p>
          <a:p>
            <a:pPr marL="285750" indent="-285750">
              <a:buFont typeface="Arial" panose="020B0604020202020204" pitchFamily="34" charset="0"/>
              <a:buChar char="•"/>
            </a:pPr>
            <a:r>
              <a:rPr lang="en-US" dirty="0" smtClean="0"/>
              <a:t>Supply-Chain-Model is being developed by ZTBL to ensure that these value-added agro-products , as developed/produced by Women Entrepreneurs, and the produce will be linked with the market for effective and cost efficient marketing. </a:t>
            </a:r>
            <a:r>
              <a:rPr lang="en-US" dirty="0" smtClean="0"/>
              <a:t>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34317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email">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0" y="4636189"/>
            <a:ext cx="12192000" cy="1974163"/>
          </a:xfrm>
          <a:ln>
            <a:noFill/>
          </a:ln>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2493819" y="2811054"/>
            <a:ext cx="9698183" cy="1261295"/>
          </a:xfrm>
        </p:spPr>
        <p:style>
          <a:lnRef idx="0">
            <a:scrgbClr r="0" g="0" b="0"/>
          </a:lnRef>
          <a:fillRef idx="1002">
            <a:schemeClr val="dk1"/>
          </a:fillRef>
          <a:effectRef idx="0">
            <a:scrgbClr r="0" g="0" b="0"/>
          </a:effectRef>
          <a:fontRef idx="major"/>
        </p:style>
        <p:txBody>
          <a:bodyPr/>
          <a:lstStyle/>
          <a:p>
            <a:r>
              <a:rPr lang="en-US" dirty="0" smtClean="0">
                <a:latin typeface="Calibri" pitchFamily="34" charset="0"/>
                <a:cs typeface="Calibri" pitchFamily="34" charset="0"/>
              </a:rPr>
              <a:t>ZARAI TARAQIATI BANK LIMITED</a:t>
            </a:r>
            <a:endParaRPr lang="en-US" dirty="0">
              <a:latin typeface="Calibri" pitchFamily="34" charset="0"/>
              <a:cs typeface="Calibri" pitchFamily="34" charset="0"/>
            </a:endParaRP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6483927" y="4061039"/>
            <a:ext cx="3296661" cy="609600"/>
          </a:xfrm>
        </p:spPr>
        <p:style>
          <a:lnRef idx="0">
            <a:scrgbClr r="0" g="0" b="0"/>
          </a:lnRef>
          <a:fillRef idx="1003">
            <a:schemeClr val="dk2"/>
          </a:fillRef>
          <a:effectRef idx="0">
            <a:scrgbClr r="0" g="0" b="0"/>
          </a:effectRef>
          <a:fontRef idx="major"/>
        </p:style>
        <p:txBody>
          <a:bodyPr/>
          <a:lstStyle/>
          <a:p>
            <a:r>
              <a:rPr lang="en-US" sz="2667" b="1" i="1" dirty="0">
                <a:latin typeface="Calibri" pitchFamily="34" charset="0"/>
                <a:cs typeface="Calibri" pitchFamily="34" charset="0"/>
              </a:rPr>
              <a:t>Agripreneur</a:t>
            </a:r>
            <a:endParaRPr lang="en-US" b="1" i="1" dirty="0">
              <a:latin typeface="Calibri" pitchFamily="34" charset="0"/>
              <a:cs typeface="Calibri" pitchFamily="34" charset="0"/>
            </a:endParaRPr>
          </a:p>
        </p:txBody>
      </p:sp>
      <p:sp>
        <p:nvSpPr>
          <p:cNvPr id="51" name="TextBox 50">
            <a:extLst>
              <a:ext uri="{FF2B5EF4-FFF2-40B4-BE49-F238E27FC236}">
                <a16:creationId xmlns:a16="http://schemas.microsoft.com/office/drawing/2014/main" id="{66C1DE0A-7865-466B-B5D7-781C92357026}"/>
              </a:ext>
            </a:extLst>
          </p:cNvPr>
          <p:cNvSpPr txBox="1"/>
          <p:nvPr/>
        </p:nvSpPr>
        <p:spPr>
          <a:xfrm>
            <a:off x="10275143" y="4341930"/>
            <a:ext cx="1402741" cy="237295"/>
          </a:xfrm>
          <a:prstGeom prst="rect">
            <a:avLst/>
          </a:prstGeom>
          <a:noFill/>
        </p:spPr>
        <p:txBody>
          <a:bodyPr wrap="square" lIns="91440" tIns="108000" rIns="91440" bIns="0" rtlCol="0" anchor="ctr">
            <a:spAutoFit/>
          </a:bodyPr>
          <a:lstStyle/>
          <a:p>
            <a:pPr algn="ctr" defTabSz="609409">
              <a:lnSpc>
                <a:spcPts val="1000"/>
              </a:lnSpc>
            </a:pPr>
            <a:r>
              <a:rPr lang="en-US" sz="3200" b="1" spc="140" dirty="0">
                <a:solidFill>
                  <a:prstClr val="black">
                    <a:lumMod val="75000"/>
                    <a:lumOff val="25000"/>
                  </a:prstClr>
                </a:solidFill>
                <a:latin typeface="Calibri" pitchFamily="34" charset="0"/>
                <a:cs typeface="Calibri" pitchFamily="34" charset="0"/>
              </a:rPr>
              <a:t>2021</a:t>
            </a:r>
            <a:endParaRPr lang="en-US" sz="3200" b="1" spc="140" dirty="0">
              <a:solidFill>
                <a:prstClr val="black">
                  <a:lumMod val="75000"/>
                  <a:lumOff val="25000"/>
                </a:prstClr>
              </a:solidFill>
              <a:latin typeface="Calibri" pitchFamily="34" charset="0"/>
              <a:cs typeface="Calibri" pitchFamily="34" charset="0"/>
            </a:endParaRPr>
          </a:p>
        </p:txBody>
      </p:sp>
      <p:pic>
        <p:nvPicPr>
          <p:cNvPr id="6" name="Picture 1" descr="ztbl-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90792" y="241005"/>
            <a:ext cx="877641" cy="189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06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347039" y="237165"/>
            <a:ext cx="10160000" cy="609600"/>
          </a:xfrm>
          <a:noFill/>
        </p:spPr>
        <p:txBody>
          <a:bodyPr anchor="t">
            <a:normAutofit fontScale="90000"/>
          </a:bodyPr>
          <a:lstStyle/>
          <a:p>
            <a:r>
              <a:rPr lang="en-US" altLang="en-US" sz="3733" spc="0" dirty="0">
                <a:ln w="12700">
                  <a:solidFill>
                    <a:schemeClr val="tx2">
                      <a:satMod val="155000"/>
                    </a:schemeClr>
                  </a:solidFill>
                  <a:prstDash val="solid"/>
                </a:ln>
                <a:solidFill>
                  <a:srgbClr val="92D050"/>
                </a:solidFill>
              </a:rPr>
              <a:t>BRIEF FEATURES OF NEW </a:t>
            </a:r>
            <a:r>
              <a:rPr lang="en-US" altLang="en-US" sz="3733" spc="0" dirty="0">
                <a:ln w="12700">
                  <a:solidFill>
                    <a:schemeClr val="tx2">
                      <a:satMod val="155000"/>
                    </a:schemeClr>
                  </a:solidFill>
                  <a:prstDash val="solid"/>
                </a:ln>
                <a:solidFill>
                  <a:srgbClr val="92D050"/>
                </a:solidFill>
              </a:rPr>
              <a:t>SCHEMES  </a:t>
            </a:r>
            <a:endParaRPr lang="en-US" altLang="en-US" sz="3733" spc="0" dirty="0">
              <a:ln w="12700">
                <a:solidFill>
                  <a:schemeClr val="tx2">
                    <a:satMod val="155000"/>
                  </a:schemeClr>
                </a:solidFill>
                <a:prstDash val="solid"/>
              </a:ln>
              <a:solidFill>
                <a:srgbClr val="92D05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04914055"/>
              </p:ext>
            </p:extLst>
          </p:nvPr>
        </p:nvGraphicFramePr>
        <p:xfrm>
          <a:off x="347040" y="1137687"/>
          <a:ext cx="11547250" cy="5281312"/>
        </p:xfrm>
        <a:graphic>
          <a:graphicData uri="http://schemas.openxmlformats.org/drawingml/2006/table">
            <a:tbl>
              <a:tblPr firstRow="1" bandRow="1">
                <a:tableStyleId>{7E9639D4-E3E2-4D34-9284-5A2195B3D0D7}</a:tableStyleId>
              </a:tblPr>
              <a:tblGrid>
                <a:gridCol w="475212">
                  <a:extLst>
                    <a:ext uri="{9D8B030D-6E8A-4147-A177-3AD203B41FA5}">
                      <a16:colId xmlns:a16="http://schemas.microsoft.com/office/drawing/2014/main" val="2530811083"/>
                    </a:ext>
                  </a:extLst>
                </a:gridCol>
                <a:gridCol w="1573619">
                  <a:extLst>
                    <a:ext uri="{9D8B030D-6E8A-4147-A177-3AD203B41FA5}">
                      <a16:colId xmlns:a16="http://schemas.microsoft.com/office/drawing/2014/main" val="3973661774"/>
                    </a:ext>
                  </a:extLst>
                </a:gridCol>
                <a:gridCol w="5670699">
                  <a:extLst>
                    <a:ext uri="{9D8B030D-6E8A-4147-A177-3AD203B41FA5}">
                      <a16:colId xmlns:a16="http://schemas.microsoft.com/office/drawing/2014/main" val="2504237744"/>
                    </a:ext>
                  </a:extLst>
                </a:gridCol>
                <a:gridCol w="3827720">
                  <a:extLst>
                    <a:ext uri="{9D8B030D-6E8A-4147-A177-3AD203B41FA5}">
                      <a16:colId xmlns:a16="http://schemas.microsoft.com/office/drawing/2014/main" val="429081011"/>
                    </a:ext>
                  </a:extLst>
                </a:gridCol>
              </a:tblGrid>
              <a:tr h="314960">
                <a:tc>
                  <a:txBody>
                    <a:bodyPr/>
                    <a:lstStyle/>
                    <a:p>
                      <a:pPr algn="ctr"/>
                      <a:r>
                        <a:rPr lang="en-US" sz="1500" dirty="0" smtClean="0">
                          <a:solidFill>
                            <a:schemeClr val="tx1"/>
                          </a:solidFill>
                        </a:rPr>
                        <a:t>S#</a:t>
                      </a:r>
                      <a:endParaRPr lang="en-US" sz="1500" dirty="0">
                        <a:solidFill>
                          <a:schemeClr val="tx1"/>
                        </a:solidFill>
                      </a:endParaRPr>
                    </a:p>
                  </a:txBody>
                  <a:tcPr marL="121920" marR="121920">
                    <a:solidFill>
                      <a:srgbClr val="FFC000"/>
                    </a:solidFill>
                  </a:tcPr>
                </a:tc>
                <a:tc>
                  <a:txBody>
                    <a:bodyPr/>
                    <a:lstStyle/>
                    <a:p>
                      <a:pPr algn="l"/>
                      <a:r>
                        <a:rPr lang="en-US" sz="1500" dirty="0" smtClean="0">
                          <a:solidFill>
                            <a:schemeClr val="tx1"/>
                          </a:solidFill>
                        </a:rPr>
                        <a:t>SCHEME </a:t>
                      </a:r>
                      <a:endParaRPr lang="en-US" sz="1500" dirty="0">
                        <a:solidFill>
                          <a:schemeClr val="tx1"/>
                        </a:solidFill>
                      </a:endParaRPr>
                    </a:p>
                  </a:txBody>
                  <a:tcPr marL="121920" marR="121920">
                    <a:solidFill>
                      <a:srgbClr val="FFC000"/>
                    </a:solidFill>
                  </a:tcPr>
                </a:tc>
                <a:tc>
                  <a:txBody>
                    <a:bodyPr/>
                    <a:lstStyle/>
                    <a:p>
                      <a:pPr marL="0" marR="0" indent="0" algn="ctr" defTabSz="914133"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PURPOSE  &amp;  BRIEF FEATURES </a:t>
                      </a:r>
                    </a:p>
                  </a:txBody>
                  <a:tcPr marL="121920" marR="121920">
                    <a:solidFill>
                      <a:srgbClr val="FFC000"/>
                    </a:solidFill>
                  </a:tcPr>
                </a:tc>
                <a:tc>
                  <a:txBody>
                    <a:bodyPr/>
                    <a:lstStyle/>
                    <a:p>
                      <a:pPr algn="ctr"/>
                      <a:endParaRPr lang="en-US" sz="1500" dirty="0">
                        <a:solidFill>
                          <a:schemeClr val="tx1"/>
                        </a:solidFill>
                      </a:endParaRPr>
                    </a:p>
                  </a:txBody>
                  <a:tcPr marL="121920" marR="121920">
                    <a:solidFill>
                      <a:srgbClr val="FFC000"/>
                    </a:solidFill>
                  </a:tcPr>
                </a:tc>
                <a:extLst>
                  <a:ext uri="{0D108BD9-81ED-4DB2-BD59-A6C34878D82A}">
                    <a16:rowId xmlns:a16="http://schemas.microsoft.com/office/drawing/2014/main" val="4214381562"/>
                  </a:ext>
                </a:extLst>
              </a:tr>
              <a:tr h="1656080">
                <a:tc>
                  <a:txBody>
                    <a:bodyPr/>
                    <a:lstStyle/>
                    <a:p>
                      <a:r>
                        <a:rPr lang="en-US" sz="1500" dirty="0" smtClean="0"/>
                        <a:t>1</a:t>
                      </a:r>
                      <a:endParaRPr lang="en-US" sz="1500" dirty="0"/>
                    </a:p>
                  </a:txBody>
                  <a:tcPr marL="121920" marR="121920"/>
                </a:tc>
                <a:tc>
                  <a:txBody>
                    <a:bodyPr/>
                    <a:lstStyle/>
                    <a:p>
                      <a:r>
                        <a:rPr lang="en-US" sz="1500" dirty="0" smtClean="0"/>
                        <a:t>Financing for “Three Wheeler Loader Rickshaw”</a:t>
                      </a:r>
                      <a:endParaRPr lang="en-US" sz="1500" dirty="0"/>
                    </a:p>
                  </a:txBody>
                  <a:tcPr marL="121920" marR="121920"/>
                </a:tc>
                <a:tc>
                  <a:txBody>
                    <a:bodyPr/>
                    <a:lstStyle/>
                    <a:p>
                      <a:pPr marL="171450" indent="-171450">
                        <a:buFont typeface="Arial" panose="020B0604020202020204" pitchFamily="34" charset="0"/>
                        <a:buChar char="•"/>
                      </a:pPr>
                      <a:r>
                        <a:rPr lang="en-US" sz="1500" dirty="0" smtClean="0"/>
                        <a:t>Promote </a:t>
                      </a:r>
                      <a:r>
                        <a:rPr lang="en-US" sz="1500" baseline="0" dirty="0" smtClean="0"/>
                        <a:t>and facilitate farm to market transportation chains</a:t>
                      </a:r>
                    </a:p>
                    <a:p>
                      <a:pPr marL="171450" marR="0" indent="-171450" algn="l" defTabSz="91413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smtClean="0"/>
                        <a:t>Self-employment generation &amp; opportunity creation</a:t>
                      </a:r>
                    </a:p>
                    <a:p>
                      <a:pPr marL="171450" indent="-171450">
                        <a:buFont typeface="Arial" panose="020B0604020202020204" pitchFamily="34" charset="0"/>
                        <a:buChar char="•"/>
                      </a:pPr>
                      <a:r>
                        <a:rPr lang="en-US" sz="1500" baseline="0" dirty="0" smtClean="0"/>
                        <a:t>Provision of a low cost solution &amp; Poverty reduction</a:t>
                      </a:r>
                    </a:p>
                    <a:p>
                      <a:pPr marL="171450" indent="-171450">
                        <a:buFont typeface="Arial" panose="020B0604020202020204" pitchFamily="34" charset="0"/>
                        <a:buChar char="•"/>
                      </a:pPr>
                      <a:r>
                        <a:rPr lang="en-US" sz="1500" baseline="0" dirty="0" smtClean="0"/>
                        <a:t>Pilot launch in five zones: Peshawar, Mirpurkhas, </a:t>
                      </a:r>
                      <a:r>
                        <a:rPr lang="en-US" sz="1500" baseline="0" dirty="0" err="1" smtClean="0"/>
                        <a:t>Jhang</a:t>
                      </a:r>
                      <a:r>
                        <a:rPr lang="en-US" sz="1500" baseline="0" dirty="0" smtClean="0"/>
                        <a:t>, Gujranwala, D M </a:t>
                      </a:r>
                      <a:r>
                        <a:rPr lang="en-US" sz="1500" baseline="0" dirty="0" err="1" smtClean="0"/>
                        <a:t>Jamali</a:t>
                      </a:r>
                      <a:endParaRPr lang="en-US" sz="1500" baseline="0" dirty="0" smtClean="0"/>
                    </a:p>
                    <a:p>
                      <a:pPr marL="171450" indent="-171450">
                        <a:buFont typeface="Arial" panose="020B0604020202020204" pitchFamily="34" charset="0"/>
                        <a:buChar char="•"/>
                      </a:pPr>
                      <a:r>
                        <a:rPr lang="en-US" sz="1500" baseline="0" dirty="0" err="1" smtClean="0"/>
                        <a:t>Upto</a:t>
                      </a:r>
                      <a:r>
                        <a:rPr lang="en-US" sz="1500" baseline="0" dirty="0" smtClean="0"/>
                        <a:t> Rs. 0.500 million per borrower/party</a:t>
                      </a:r>
                    </a:p>
                    <a:p>
                      <a:pPr marL="171450" indent="-171450">
                        <a:buFont typeface="Arial" panose="020B0604020202020204" pitchFamily="34" charset="0"/>
                        <a:buChar char="•"/>
                      </a:pPr>
                      <a:r>
                        <a:rPr lang="en-US" sz="1500" baseline="0" dirty="0" smtClean="0"/>
                        <a:t>Recovery </a:t>
                      </a:r>
                      <a:r>
                        <a:rPr lang="en-US" sz="1500" baseline="0" dirty="0" smtClean="0"/>
                        <a:t>within 05 years in half yearly installments</a:t>
                      </a:r>
                    </a:p>
                  </a:txBody>
                  <a:tcPr marL="121920" marR="121920"/>
                </a:tc>
                <a:tc>
                  <a:txBody>
                    <a:bodyPr/>
                    <a:lstStyle/>
                    <a:p>
                      <a:pPr marL="171450" marR="0" indent="-171450" algn="l" defTabSz="91413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aseline="0" dirty="0" smtClean="0"/>
                    </a:p>
                  </a:txBody>
                  <a:tcPr marL="121920" marR="121920"/>
                </a:tc>
                <a:extLst>
                  <a:ext uri="{0D108BD9-81ED-4DB2-BD59-A6C34878D82A}">
                    <a16:rowId xmlns:a16="http://schemas.microsoft.com/office/drawing/2014/main" val="3413955830"/>
                  </a:ext>
                </a:extLst>
              </a:tr>
              <a:tr h="1432560">
                <a:tc>
                  <a:txBody>
                    <a:bodyPr/>
                    <a:lstStyle/>
                    <a:p>
                      <a:r>
                        <a:rPr lang="en-US" sz="1500" dirty="0" smtClean="0"/>
                        <a:t>2</a:t>
                      </a:r>
                      <a:endParaRPr lang="en-US" sz="1500" dirty="0"/>
                    </a:p>
                  </a:txBody>
                  <a:tcPr marL="121920" marR="121920"/>
                </a:tc>
                <a:tc>
                  <a:txBody>
                    <a:bodyPr/>
                    <a:lstStyle/>
                    <a:p>
                      <a:r>
                        <a:rPr lang="en-US" sz="1500" dirty="0" smtClean="0"/>
                        <a:t>Financing Product for Women Empowerment in </a:t>
                      </a:r>
                      <a:r>
                        <a:rPr lang="en-US" sz="1500" dirty="0" smtClean="0"/>
                        <a:t>Garment</a:t>
                      </a:r>
                      <a:r>
                        <a:rPr lang="en-US" sz="1500" baseline="0" dirty="0" smtClean="0"/>
                        <a:t> and Embroidery </a:t>
                      </a:r>
                      <a:r>
                        <a:rPr lang="en-US" sz="1500" dirty="0" smtClean="0"/>
                        <a:t>Sector</a:t>
                      </a:r>
                      <a:endParaRPr lang="en-US" sz="1500" dirty="0"/>
                    </a:p>
                  </a:txBody>
                  <a:tcPr marL="121920" marR="121920"/>
                </a:tc>
                <a:tc>
                  <a:txBody>
                    <a:bodyPr/>
                    <a:lstStyle/>
                    <a:p>
                      <a:pPr marL="171450" indent="-171450">
                        <a:buFont typeface="Arial" panose="020B0604020202020204" pitchFamily="34" charset="0"/>
                        <a:buChar char="•"/>
                      </a:pPr>
                      <a:r>
                        <a:rPr lang="en-US" sz="1500" baseline="0" dirty="0" smtClean="0"/>
                        <a:t>To empower women of the underdeveloped areas</a:t>
                      </a:r>
                    </a:p>
                    <a:p>
                      <a:pPr marL="171450" indent="-171450">
                        <a:buFont typeface="Arial" panose="020B0604020202020204" pitchFamily="34" charset="0"/>
                        <a:buChar char="•"/>
                      </a:pPr>
                      <a:r>
                        <a:rPr lang="en-US" sz="1500" baseline="0" dirty="0" smtClean="0"/>
                        <a:t>Financial Inclusion and poverty reduction</a:t>
                      </a:r>
                    </a:p>
                    <a:p>
                      <a:pPr marL="171450" indent="-171450">
                        <a:buFont typeface="Arial" panose="020B0604020202020204" pitchFamily="34" charset="0"/>
                        <a:buChar char="•"/>
                      </a:pPr>
                      <a:r>
                        <a:rPr lang="en-US" sz="1500" baseline="0" dirty="0" smtClean="0"/>
                        <a:t>Pilot run will be arranged in Multan, Bahawalpur, Gilgit-Baltistan, Quetta and Hyderabad zone branches.</a:t>
                      </a:r>
                    </a:p>
                    <a:p>
                      <a:pPr marL="171450" indent="-171450">
                        <a:buFont typeface="Arial" panose="020B0604020202020204" pitchFamily="34" charset="0"/>
                        <a:buChar char="•"/>
                      </a:pPr>
                      <a:r>
                        <a:rPr lang="en-US" sz="1500" baseline="0" dirty="0" err="1" smtClean="0"/>
                        <a:t>Upto</a:t>
                      </a:r>
                      <a:r>
                        <a:rPr lang="en-US" sz="1500" baseline="0" dirty="0" smtClean="0"/>
                        <a:t> Rs. 15,00,000/- per borrower/party</a:t>
                      </a:r>
                    </a:p>
                    <a:p>
                      <a:pPr marL="171450" indent="-171450">
                        <a:buFont typeface="Arial" panose="020B0604020202020204" pitchFamily="34" charset="0"/>
                        <a:buChar char="•"/>
                      </a:pPr>
                      <a:r>
                        <a:rPr lang="en-US" sz="1500" baseline="0" dirty="0" smtClean="0"/>
                        <a:t>Recovery within five years in half yearly installments</a:t>
                      </a:r>
                    </a:p>
                  </a:txBody>
                  <a:tcPr marL="121920" marR="121920"/>
                </a:tc>
                <a:tc>
                  <a:txBody>
                    <a:bodyPr/>
                    <a:lstStyle/>
                    <a:p>
                      <a:pPr marL="171450" indent="-171450">
                        <a:buFont typeface="Arial" panose="020B0604020202020204" pitchFamily="34" charset="0"/>
                        <a:buNone/>
                      </a:pPr>
                      <a:endParaRPr lang="en-US" sz="1500" baseline="0" dirty="0" smtClean="0"/>
                    </a:p>
                  </a:txBody>
                  <a:tcPr marL="121920" marR="121920"/>
                </a:tc>
                <a:extLst>
                  <a:ext uri="{0D108BD9-81ED-4DB2-BD59-A6C34878D82A}">
                    <a16:rowId xmlns:a16="http://schemas.microsoft.com/office/drawing/2014/main" val="10002"/>
                  </a:ext>
                </a:extLst>
              </a:tr>
              <a:tr h="1577992">
                <a:tc>
                  <a:txBody>
                    <a:bodyPr/>
                    <a:lstStyle/>
                    <a:p>
                      <a:r>
                        <a:rPr lang="en-US" sz="1500" dirty="0" smtClean="0"/>
                        <a:t>3</a:t>
                      </a:r>
                      <a:endParaRPr lang="en-US" sz="1500" dirty="0"/>
                    </a:p>
                  </a:txBody>
                  <a:tcPr marL="121920" marR="121920"/>
                </a:tc>
                <a:tc>
                  <a:txBody>
                    <a:bodyPr/>
                    <a:lstStyle/>
                    <a:p>
                      <a:r>
                        <a:rPr lang="en-US" sz="1500" dirty="0" smtClean="0"/>
                        <a:t>Tea Plantation, Processing, Packaging &amp; Marketing</a:t>
                      </a:r>
                      <a:endParaRPr lang="en-US" sz="1500" dirty="0"/>
                    </a:p>
                  </a:txBody>
                  <a:tcPr marL="121920" marR="121920"/>
                </a:tc>
                <a:tc>
                  <a:txBody>
                    <a:bodyPr/>
                    <a:lstStyle/>
                    <a:p>
                      <a:pPr marL="171450" indent="-171450">
                        <a:buFont typeface="Arial" panose="020B0604020202020204" pitchFamily="34" charset="0"/>
                        <a:buChar char="•"/>
                      </a:pPr>
                      <a:r>
                        <a:rPr lang="en-US" sz="1500" baseline="0" dirty="0" smtClean="0"/>
                        <a:t>Self-employment generation &amp; opportunity creation.</a:t>
                      </a:r>
                      <a:r>
                        <a:rPr lang="en-US" sz="1500" dirty="0" smtClean="0"/>
                        <a:t> </a:t>
                      </a:r>
                    </a:p>
                    <a:p>
                      <a:pPr marL="171450" indent="-171450">
                        <a:buFont typeface="Arial" panose="020B0604020202020204" pitchFamily="34" charset="0"/>
                        <a:buChar char="•"/>
                      </a:pPr>
                      <a:r>
                        <a:rPr lang="en-US" sz="1500" dirty="0" smtClean="0"/>
                        <a:t>Applicable in </a:t>
                      </a:r>
                      <a:r>
                        <a:rPr lang="en-US" sz="1500" dirty="0" err="1" smtClean="0"/>
                        <a:t>Mansehra</a:t>
                      </a:r>
                      <a:r>
                        <a:rPr lang="en-US" sz="1500" dirty="0" smtClean="0"/>
                        <a:t>, </a:t>
                      </a:r>
                      <a:r>
                        <a:rPr lang="en-US" sz="1500" dirty="0" err="1" smtClean="0"/>
                        <a:t>Baffa</a:t>
                      </a:r>
                      <a:r>
                        <a:rPr lang="en-US" sz="1500" dirty="0" smtClean="0"/>
                        <a:t>, </a:t>
                      </a:r>
                      <a:r>
                        <a:rPr lang="en-US" sz="1500" dirty="0" err="1" smtClean="0"/>
                        <a:t>Shinkiari</a:t>
                      </a:r>
                      <a:r>
                        <a:rPr lang="en-US" sz="1500" dirty="0" smtClean="0"/>
                        <a:t>, </a:t>
                      </a:r>
                      <a:r>
                        <a:rPr lang="en-US" sz="1500" dirty="0" err="1" smtClean="0"/>
                        <a:t>Oghi</a:t>
                      </a:r>
                      <a:r>
                        <a:rPr lang="en-US" sz="1500" dirty="0" smtClean="0"/>
                        <a:t> (Abbottabad Zone) &amp; Mingora, Dir (Mingora Zone) branches as Pilot Project.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err="1" smtClean="0"/>
                        <a:t>Upto</a:t>
                      </a:r>
                      <a:r>
                        <a:rPr lang="en-US" sz="1500" dirty="0" smtClean="0"/>
                        <a:t> Rs.15,00,000/- per borrower/party.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t>Recovery</a:t>
                      </a:r>
                      <a:r>
                        <a:rPr lang="en-US" sz="1500" baseline="0" dirty="0" smtClean="0"/>
                        <a:t> </a:t>
                      </a:r>
                      <a:r>
                        <a:rPr lang="en-US" sz="1500" dirty="0" smtClean="0"/>
                        <a:t>within 10 years in annual installments</a:t>
                      </a:r>
                      <a:endParaRPr lang="en-US" sz="1500" baseline="0" dirty="0" smtClean="0"/>
                    </a:p>
                  </a:txBody>
                  <a:tcPr marL="121920" marR="121920"/>
                </a:tc>
                <a:tc>
                  <a:txBody>
                    <a:bodyPr/>
                    <a:lstStyle/>
                    <a:p>
                      <a:pPr marL="171450" indent="-171450">
                        <a:buFont typeface="Arial" panose="020B0604020202020204" pitchFamily="34" charset="0"/>
                        <a:buNone/>
                      </a:pPr>
                      <a:endParaRPr lang="en-US" sz="1500" baseline="0" dirty="0" smtClean="0"/>
                    </a:p>
                  </a:txBody>
                  <a:tcPr marL="121920" marR="121920"/>
                </a:tc>
                <a:extLst>
                  <a:ext uri="{0D108BD9-81ED-4DB2-BD59-A6C34878D82A}">
                    <a16:rowId xmlns:a16="http://schemas.microsoft.com/office/drawing/2014/main" val="10003"/>
                  </a:ext>
                </a:extLst>
              </a:tr>
            </a:tbl>
          </a:graphicData>
        </a:graphic>
      </p:graphicFrame>
      <p:pic>
        <p:nvPicPr>
          <p:cNvPr id="9" name="Picture 8" descr="loaderRickshaw.jpg"/>
          <p:cNvPicPr>
            <a:picLocks noChangeAspect="1"/>
          </p:cNvPicPr>
          <p:nvPr/>
        </p:nvPicPr>
        <p:blipFill>
          <a:blip r:embed="rId3"/>
          <a:stretch>
            <a:fillRect/>
          </a:stretch>
        </p:blipFill>
        <p:spPr>
          <a:xfrm>
            <a:off x="8187645" y="1467221"/>
            <a:ext cx="3687655" cy="1609139"/>
          </a:xfrm>
          <a:prstGeom prst="rect">
            <a:avLst/>
          </a:prstGeom>
        </p:spPr>
      </p:pic>
      <p:pic>
        <p:nvPicPr>
          <p:cNvPr id="10" name="Picture 9" descr="pulkari.jpg"/>
          <p:cNvPicPr>
            <a:picLocks noChangeAspect="1"/>
          </p:cNvPicPr>
          <p:nvPr/>
        </p:nvPicPr>
        <p:blipFill>
          <a:blip r:embed="rId4"/>
          <a:srcRect t="-1268"/>
          <a:stretch>
            <a:fillRect/>
          </a:stretch>
        </p:blipFill>
        <p:spPr>
          <a:xfrm>
            <a:off x="8159292" y="3120148"/>
            <a:ext cx="1684961" cy="1373880"/>
          </a:xfrm>
          <a:prstGeom prst="rect">
            <a:avLst/>
          </a:prstGeom>
        </p:spPr>
      </p:pic>
      <p:pic>
        <p:nvPicPr>
          <p:cNvPr id="11" name="Picture 10" descr="KHAWATEEN-min.png"/>
          <p:cNvPicPr>
            <a:picLocks noChangeAspect="1"/>
          </p:cNvPicPr>
          <p:nvPr/>
        </p:nvPicPr>
        <p:blipFill>
          <a:blip r:embed="rId5"/>
          <a:srcRect l="33541"/>
          <a:stretch>
            <a:fillRect/>
          </a:stretch>
        </p:blipFill>
        <p:spPr>
          <a:xfrm>
            <a:off x="9852837" y="3134325"/>
            <a:ext cx="2013097" cy="1373880"/>
          </a:xfrm>
          <a:prstGeom prst="rect">
            <a:avLst/>
          </a:prstGeom>
        </p:spPr>
      </p:pic>
      <p:pic>
        <p:nvPicPr>
          <p:cNvPr id="12" name="Picture 11" descr="Tea.jpg"/>
          <p:cNvPicPr>
            <a:picLocks noChangeAspect="1"/>
          </p:cNvPicPr>
          <p:nvPr/>
        </p:nvPicPr>
        <p:blipFill>
          <a:blip r:embed="rId6"/>
          <a:stretch>
            <a:fillRect/>
          </a:stretch>
        </p:blipFill>
        <p:spPr>
          <a:xfrm>
            <a:off x="8187645" y="4580853"/>
            <a:ext cx="3673479" cy="1500977"/>
          </a:xfrm>
          <a:prstGeom prst="rect">
            <a:avLst/>
          </a:prstGeom>
        </p:spPr>
      </p:pic>
      <p:pic>
        <p:nvPicPr>
          <p:cNvPr id="13" name="Picture 1" descr="ztbl-logo"/>
          <p:cNvPicPr>
            <a:picLocks noChangeAspect="1" noChangeArrowheads="1"/>
          </p:cNvPicPr>
          <p:nvPr/>
        </p:nvPicPr>
        <p:blipFill>
          <a:blip r:embed="rId7" cstate="email">
            <a:extLst>
              <a:ext uri="{28A0092B-C50C-407E-A947-70E740481C1C}">
                <a14:useLocalDpi xmlns:a14="http://schemas.microsoft.com/office/drawing/2010/main" val="0"/>
              </a:ext>
            </a:extLst>
          </a:blip>
          <a:stretch>
            <a:fillRect/>
          </a:stretch>
        </p:blipFill>
        <p:spPr bwMode="auto">
          <a:xfrm>
            <a:off x="11563572" y="158679"/>
            <a:ext cx="414152" cy="8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Picture7.jpg"/>
          <p:cNvPicPr>
            <a:picLocks noChangeAspect="1"/>
          </p:cNvPicPr>
          <p:nvPr/>
        </p:nvPicPr>
        <p:blipFill>
          <a:blip r:embed="rId8" cstate="print">
            <a:clrChange>
              <a:clrFrom>
                <a:srgbClr val="000000"/>
              </a:clrFrom>
              <a:clrTo>
                <a:srgbClr val="000000">
                  <a:alpha val="0"/>
                </a:srgbClr>
              </a:clrTo>
            </a:clrChange>
          </a:blip>
          <a:stretch>
            <a:fillRect/>
          </a:stretch>
        </p:blipFill>
        <p:spPr>
          <a:xfrm>
            <a:off x="2" y="5971397"/>
            <a:ext cx="576060" cy="886601"/>
          </a:xfrm>
          <a:prstGeom prst="rect">
            <a:avLst/>
          </a:prstGeom>
        </p:spPr>
      </p:pic>
    </p:spTree>
    <p:extLst>
      <p:ext uri="{BB962C8B-B14F-4D97-AF65-F5344CB8AC3E}">
        <p14:creationId xmlns:p14="http://schemas.microsoft.com/office/powerpoint/2010/main" val="39011473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idx="4294967295"/>
          </p:nvPr>
        </p:nvSpPr>
        <p:spPr>
          <a:xfrm>
            <a:off x="347039" y="237165"/>
            <a:ext cx="10160000" cy="609600"/>
          </a:xfrm>
          <a:noFill/>
        </p:spPr>
        <p:txBody>
          <a:bodyPr anchor="t">
            <a:normAutofit fontScale="90000"/>
          </a:bodyPr>
          <a:lstStyle/>
          <a:p>
            <a:r>
              <a:rPr lang="en-US" altLang="en-US" sz="3733" spc="0" dirty="0">
                <a:ln w="12700">
                  <a:solidFill>
                    <a:schemeClr val="tx2">
                      <a:satMod val="155000"/>
                    </a:schemeClr>
                  </a:solidFill>
                  <a:prstDash val="solid"/>
                </a:ln>
                <a:solidFill>
                  <a:srgbClr val="92D050"/>
                </a:solidFill>
              </a:rPr>
              <a:t>BRIEF FEATURES OF NEW SCHEMES </a:t>
            </a:r>
          </a:p>
        </p:txBody>
      </p:sp>
      <p:graphicFrame>
        <p:nvGraphicFramePr>
          <p:cNvPr id="3" name="Table 2"/>
          <p:cNvGraphicFramePr>
            <a:graphicFrameLocks noGrp="1"/>
          </p:cNvGraphicFramePr>
          <p:nvPr>
            <p:extLst>
              <p:ext uri="{D42A27DB-BD31-4B8C-83A1-F6EECF244321}">
                <p14:modId xmlns:p14="http://schemas.microsoft.com/office/powerpoint/2010/main" val="2047079312"/>
              </p:ext>
            </p:extLst>
          </p:nvPr>
        </p:nvGraphicFramePr>
        <p:xfrm>
          <a:off x="347039" y="1174910"/>
          <a:ext cx="11358132" cy="4480112"/>
        </p:xfrm>
        <a:graphic>
          <a:graphicData uri="http://schemas.openxmlformats.org/drawingml/2006/table">
            <a:tbl>
              <a:tblPr firstRow="1" bandRow="1">
                <a:tableStyleId>{7E9639D4-E3E2-4D34-9284-5A2195B3D0D7}</a:tableStyleId>
              </a:tblPr>
              <a:tblGrid>
                <a:gridCol w="503565">
                  <a:extLst>
                    <a:ext uri="{9D8B030D-6E8A-4147-A177-3AD203B41FA5}">
                      <a16:colId xmlns:a16="http://schemas.microsoft.com/office/drawing/2014/main" val="2530811083"/>
                    </a:ext>
                  </a:extLst>
                </a:gridCol>
                <a:gridCol w="2614352">
                  <a:extLst>
                    <a:ext uri="{9D8B030D-6E8A-4147-A177-3AD203B41FA5}">
                      <a16:colId xmlns:a16="http://schemas.microsoft.com/office/drawing/2014/main" val="3973661774"/>
                    </a:ext>
                  </a:extLst>
                </a:gridCol>
                <a:gridCol w="4008752">
                  <a:extLst>
                    <a:ext uri="{9D8B030D-6E8A-4147-A177-3AD203B41FA5}">
                      <a16:colId xmlns:a16="http://schemas.microsoft.com/office/drawing/2014/main" val="2504237744"/>
                    </a:ext>
                  </a:extLst>
                </a:gridCol>
                <a:gridCol w="4231463">
                  <a:extLst>
                    <a:ext uri="{9D8B030D-6E8A-4147-A177-3AD203B41FA5}">
                      <a16:colId xmlns:a16="http://schemas.microsoft.com/office/drawing/2014/main" val="429081011"/>
                    </a:ext>
                  </a:extLst>
                </a:gridCol>
              </a:tblGrid>
              <a:tr h="402765">
                <a:tc>
                  <a:txBody>
                    <a:bodyPr/>
                    <a:lstStyle/>
                    <a:p>
                      <a:pPr algn="ctr"/>
                      <a:r>
                        <a:rPr lang="en-US" sz="1500" dirty="0" smtClean="0">
                          <a:solidFill>
                            <a:schemeClr val="tx1"/>
                          </a:solidFill>
                        </a:rPr>
                        <a:t>S#</a:t>
                      </a:r>
                      <a:endParaRPr lang="en-US" sz="1500" dirty="0">
                        <a:solidFill>
                          <a:schemeClr val="tx1"/>
                        </a:solidFill>
                      </a:endParaRPr>
                    </a:p>
                  </a:txBody>
                  <a:tcPr marL="121920" marR="121920">
                    <a:solidFill>
                      <a:srgbClr val="FFC000"/>
                    </a:solidFill>
                  </a:tcPr>
                </a:tc>
                <a:tc>
                  <a:txBody>
                    <a:bodyPr/>
                    <a:lstStyle/>
                    <a:p>
                      <a:pPr algn="l"/>
                      <a:r>
                        <a:rPr lang="en-US" sz="1500" dirty="0" smtClean="0">
                          <a:solidFill>
                            <a:schemeClr val="tx1"/>
                          </a:solidFill>
                        </a:rPr>
                        <a:t>SCHEME </a:t>
                      </a:r>
                      <a:endParaRPr lang="en-US" sz="1500" dirty="0">
                        <a:solidFill>
                          <a:schemeClr val="tx1"/>
                        </a:solidFill>
                      </a:endParaRPr>
                    </a:p>
                  </a:txBody>
                  <a:tcPr marL="121920" marR="121920">
                    <a:solidFill>
                      <a:srgbClr val="FFC000"/>
                    </a:solidFill>
                  </a:tcPr>
                </a:tc>
                <a:tc>
                  <a:txBody>
                    <a:bodyPr/>
                    <a:lstStyle/>
                    <a:p>
                      <a:pPr marL="0" marR="0" indent="0" algn="ctr" defTabSz="914133"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PURPOSE  &amp;  BRIEF FEATURES </a:t>
                      </a:r>
                    </a:p>
                  </a:txBody>
                  <a:tcPr marL="121920" marR="121920">
                    <a:solidFill>
                      <a:srgbClr val="FFC000"/>
                    </a:solidFill>
                  </a:tcPr>
                </a:tc>
                <a:tc>
                  <a:txBody>
                    <a:bodyPr/>
                    <a:lstStyle/>
                    <a:p>
                      <a:pPr algn="ctr"/>
                      <a:endParaRPr lang="en-US" sz="1500" dirty="0">
                        <a:solidFill>
                          <a:schemeClr val="tx1"/>
                        </a:solidFill>
                      </a:endParaRPr>
                    </a:p>
                  </a:txBody>
                  <a:tcPr marL="121920" marR="121920">
                    <a:solidFill>
                      <a:srgbClr val="FFC000"/>
                    </a:solidFill>
                  </a:tcPr>
                </a:tc>
                <a:extLst>
                  <a:ext uri="{0D108BD9-81ED-4DB2-BD59-A6C34878D82A}">
                    <a16:rowId xmlns:a16="http://schemas.microsoft.com/office/drawing/2014/main" val="4214381562"/>
                  </a:ext>
                </a:extLst>
              </a:tr>
              <a:tr h="1711337">
                <a:tc>
                  <a:txBody>
                    <a:bodyPr/>
                    <a:lstStyle/>
                    <a:p>
                      <a:r>
                        <a:rPr lang="en-US" sz="1500" dirty="0" smtClean="0"/>
                        <a:t>4</a:t>
                      </a:r>
                      <a:endParaRPr lang="en-US" sz="1500" dirty="0"/>
                    </a:p>
                  </a:txBody>
                  <a:tcPr marL="121920" marR="121920"/>
                </a:tc>
                <a:tc>
                  <a:txBody>
                    <a:bodyPr/>
                    <a:lstStyle/>
                    <a:p>
                      <a:r>
                        <a:rPr lang="en-US" sz="1500" dirty="0" smtClean="0"/>
                        <a:t>Financing Product for Raw Sugar (Jiggery/</a:t>
                      </a:r>
                      <a:r>
                        <a:rPr lang="en-US" sz="1500" dirty="0" err="1" smtClean="0"/>
                        <a:t>Shakkar</a:t>
                      </a:r>
                      <a:r>
                        <a:rPr lang="en-US" sz="1500" dirty="0" smtClean="0"/>
                        <a:t>) Making,  Processing  and Packaging</a:t>
                      </a:r>
                      <a:endParaRPr lang="en-US" sz="1500" dirty="0"/>
                    </a:p>
                  </a:txBody>
                  <a:tcPr marL="121920" marR="121920"/>
                </a:tc>
                <a:tc>
                  <a:txBody>
                    <a:bodyPr/>
                    <a:lstStyle/>
                    <a:p>
                      <a:pPr marL="171450" indent="-171450">
                        <a:buFont typeface="Arial" panose="020B0604020202020204" pitchFamily="34" charset="0"/>
                        <a:buChar char="•"/>
                      </a:pPr>
                      <a:r>
                        <a:rPr lang="en-US" sz="1500" dirty="0" smtClean="0"/>
                        <a:t>One pilot project in the jurisdiction of </a:t>
                      </a:r>
                      <a:r>
                        <a:rPr lang="en-US" sz="1500" dirty="0" err="1" smtClean="0"/>
                        <a:t>Mardan</a:t>
                      </a:r>
                      <a:r>
                        <a:rPr lang="en-US" sz="1500" dirty="0" smtClean="0"/>
                        <a:t> Branch (Peshawar Zone)</a:t>
                      </a:r>
                      <a:r>
                        <a:rPr lang="en-US" sz="1500" baseline="0" dirty="0" smtClean="0"/>
                        <a:t> to be reciprocated in other areas</a:t>
                      </a:r>
                      <a:endParaRPr lang="en-US" sz="1500" dirty="0" smtClean="0"/>
                    </a:p>
                    <a:p>
                      <a:pPr marL="171450" indent="-171450">
                        <a:buFont typeface="Arial" panose="020B0604020202020204" pitchFamily="34" charset="0"/>
                        <a:buChar char="•"/>
                      </a:pPr>
                      <a:r>
                        <a:rPr lang="en-US" sz="1500" dirty="0" err="1" smtClean="0"/>
                        <a:t>Upto</a:t>
                      </a:r>
                      <a:r>
                        <a:rPr lang="en-US" sz="1500" dirty="0" smtClean="0"/>
                        <a:t> Rs. 15,00,000/- per borrower/party</a:t>
                      </a:r>
                    </a:p>
                    <a:p>
                      <a:pPr marL="171450" indent="-171450">
                        <a:buFont typeface="Arial" panose="020B0604020202020204" pitchFamily="34" charset="0"/>
                        <a:buChar char="•"/>
                      </a:pPr>
                      <a:r>
                        <a:rPr lang="en-US" sz="1500" dirty="0" smtClean="0"/>
                        <a:t>Loan recovered within 05 years in half yearly installments with grace period of 6 months.</a:t>
                      </a:r>
                    </a:p>
                    <a:p>
                      <a:pPr marL="171450" lvl="0" indent="-171450">
                        <a:buFont typeface="Arial" pitchFamily="34" charset="0"/>
                        <a:buNone/>
                      </a:pPr>
                      <a:endParaRPr lang="en-US" sz="1500" dirty="0" smtClean="0">
                        <a:latin typeface="Calibri" pitchFamily="34" charset="0"/>
                        <a:cs typeface="Calibri" pitchFamily="34" charset="0"/>
                      </a:endParaRPr>
                    </a:p>
                  </a:txBody>
                  <a:tcPr marL="121920" marR="121920"/>
                </a:tc>
                <a:tc>
                  <a:txBody>
                    <a:bodyPr/>
                    <a:lstStyle/>
                    <a:p>
                      <a:pPr marL="0" indent="0">
                        <a:buFont typeface="Arial" panose="020B0604020202020204" pitchFamily="34" charset="0"/>
                        <a:buNone/>
                      </a:pPr>
                      <a:endParaRPr lang="en-US" sz="1500" dirty="0"/>
                    </a:p>
                  </a:txBody>
                  <a:tcPr marL="121920" marR="121920"/>
                </a:tc>
                <a:extLst>
                  <a:ext uri="{0D108BD9-81ED-4DB2-BD59-A6C34878D82A}">
                    <a16:rowId xmlns:a16="http://schemas.microsoft.com/office/drawing/2014/main" val="4047568532"/>
                  </a:ext>
                </a:extLst>
              </a:tr>
              <a:tr h="2326640">
                <a:tc>
                  <a:txBody>
                    <a:bodyPr/>
                    <a:lstStyle/>
                    <a:p>
                      <a:r>
                        <a:rPr lang="en-US" sz="1500" dirty="0" smtClean="0"/>
                        <a:t>5</a:t>
                      </a:r>
                      <a:endParaRPr lang="en-US" sz="1500" dirty="0"/>
                    </a:p>
                  </a:txBody>
                  <a:tcPr marL="121920" marR="121920"/>
                </a:tc>
                <a:tc>
                  <a:txBody>
                    <a:bodyPr/>
                    <a:lstStyle/>
                    <a:p>
                      <a:pPr marL="0" marR="0">
                        <a:lnSpc>
                          <a:spcPct val="115000"/>
                        </a:lnSpc>
                        <a:spcBef>
                          <a:spcPts val="0"/>
                        </a:spcBef>
                        <a:spcAft>
                          <a:spcPts val="0"/>
                        </a:spcAft>
                      </a:pPr>
                      <a:r>
                        <a:rPr lang="en-US" sz="1300" dirty="0" smtClean="0"/>
                        <a:t>Program </a:t>
                      </a:r>
                      <a:r>
                        <a:rPr lang="en-US" sz="1300" dirty="0"/>
                        <a:t>for Establishment of Small Scale Cheese Making Units in Pakistan</a:t>
                      </a:r>
                      <a:endParaRPr lang="en-US" sz="1500" dirty="0">
                        <a:latin typeface="Calibri"/>
                        <a:ea typeface="Calibri"/>
                        <a:cs typeface="Times New Roman"/>
                      </a:endParaRPr>
                    </a:p>
                  </a:txBody>
                  <a:tcPr marT="0" marB="0"/>
                </a:tc>
                <a:tc>
                  <a:txBody>
                    <a:bodyPr/>
                    <a:lstStyle/>
                    <a:p>
                      <a:pPr marL="169863" marR="0" lvl="0" indent="-169863">
                        <a:lnSpc>
                          <a:spcPct val="115000"/>
                        </a:lnSpc>
                        <a:spcBef>
                          <a:spcPts val="0"/>
                        </a:spcBef>
                        <a:spcAft>
                          <a:spcPts val="0"/>
                        </a:spcAft>
                        <a:buFont typeface="Symbol"/>
                        <a:buChar char=""/>
                      </a:pPr>
                      <a:r>
                        <a:rPr lang="en-US" sz="1500" dirty="0" smtClean="0"/>
                        <a:t>Provide</a:t>
                      </a:r>
                      <a:r>
                        <a:rPr lang="en-US" sz="1500" baseline="0" dirty="0" smtClean="0"/>
                        <a:t> </a:t>
                      </a:r>
                      <a:r>
                        <a:rPr lang="en-US" sz="1500" dirty="0" smtClean="0"/>
                        <a:t>technical </a:t>
                      </a:r>
                      <a:r>
                        <a:rPr lang="en-US" sz="1500" dirty="0"/>
                        <a:t>assistance and specialized knowledge accompanied by practical knowhow of technology and techniques </a:t>
                      </a:r>
                      <a:r>
                        <a:rPr lang="en-US" sz="1500" baseline="0" dirty="0" smtClean="0"/>
                        <a:t> </a:t>
                      </a:r>
                      <a:r>
                        <a:rPr lang="en-US" sz="1500" dirty="0" smtClean="0"/>
                        <a:t>for </a:t>
                      </a:r>
                      <a:r>
                        <a:rPr lang="en-US" sz="1500" dirty="0"/>
                        <a:t>using milk for Cheese production. </a:t>
                      </a:r>
                    </a:p>
                    <a:p>
                      <a:pPr marL="169863" marR="0" lvl="0" indent="-169863">
                        <a:lnSpc>
                          <a:spcPct val="115000"/>
                        </a:lnSpc>
                        <a:spcBef>
                          <a:spcPts val="0"/>
                        </a:spcBef>
                        <a:spcAft>
                          <a:spcPts val="0"/>
                        </a:spcAft>
                        <a:buFont typeface="Symbol"/>
                        <a:buChar char=""/>
                      </a:pPr>
                      <a:r>
                        <a:rPr lang="en-US" sz="1500" dirty="0"/>
                        <a:t>The training will be imparted to the trainees at ZTBL Farm with “train the trainers” concept. </a:t>
                      </a:r>
                    </a:p>
                    <a:p>
                      <a:pPr marL="169863" marR="0" lvl="0" indent="-169863">
                        <a:lnSpc>
                          <a:spcPct val="115000"/>
                        </a:lnSpc>
                        <a:spcBef>
                          <a:spcPts val="0"/>
                        </a:spcBef>
                        <a:spcAft>
                          <a:spcPts val="0"/>
                        </a:spcAft>
                        <a:buFont typeface="Symbol"/>
                        <a:buChar char=""/>
                      </a:pPr>
                      <a:r>
                        <a:rPr lang="en-US" sz="1500" dirty="0"/>
                        <a:t>The trainer will provide guidelines and transfer the skills to targeted trainees for cheese production.</a:t>
                      </a:r>
                      <a:endParaRPr lang="en-US" sz="1500" dirty="0">
                        <a:latin typeface="Calibri"/>
                        <a:ea typeface="Calibri"/>
                        <a:cs typeface="Times New Roman"/>
                      </a:endParaRPr>
                    </a:p>
                  </a:txBody>
                  <a:tcPr marT="0" marB="0"/>
                </a:tc>
                <a:tc>
                  <a:txBody>
                    <a:bodyPr/>
                    <a:lstStyle/>
                    <a:p>
                      <a:pPr marL="0" indent="0">
                        <a:buFont typeface="Arial" panose="020B0604020202020204" pitchFamily="34" charset="0"/>
                        <a:buNone/>
                      </a:pPr>
                      <a:endParaRPr lang="en-US" sz="1500" dirty="0"/>
                    </a:p>
                  </a:txBody>
                  <a:tcPr marL="121920" marR="121920"/>
                </a:tc>
                <a:extLst>
                  <a:ext uri="{0D108BD9-81ED-4DB2-BD59-A6C34878D82A}">
                    <a16:rowId xmlns:a16="http://schemas.microsoft.com/office/drawing/2014/main" val="3413955830"/>
                  </a:ext>
                </a:extLst>
              </a:tr>
            </a:tbl>
          </a:graphicData>
        </a:graphic>
      </p:graphicFrame>
      <p:pic>
        <p:nvPicPr>
          <p:cNvPr id="9" name="Picture 8" descr="GurMaking.jpg"/>
          <p:cNvPicPr>
            <a:picLocks noChangeAspect="1"/>
          </p:cNvPicPr>
          <p:nvPr/>
        </p:nvPicPr>
        <p:blipFill>
          <a:blip r:embed="rId3"/>
          <a:stretch>
            <a:fillRect/>
          </a:stretch>
        </p:blipFill>
        <p:spPr>
          <a:xfrm>
            <a:off x="7693397" y="1622655"/>
            <a:ext cx="3974067" cy="1638005"/>
          </a:xfrm>
          <a:prstGeom prst="rect">
            <a:avLst/>
          </a:prstGeom>
        </p:spPr>
      </p:pic>
      <p:pic>
        <p:nvPicPr>
          <p:cNvPr id="11" name="Picture 1" descr="ztbl-logo"/>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1563572" y="158679"/>
            <a:ext cx="414152" cy="85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Picture7.jpg"/>
          <p:cNvPicPr>
            <a:picLocks noChangeAspect="1"/>
          </p:cNvPicPr>
          <p:nvPr/>
        </p:nvPicPr>
        <p:blipFill>
          <a:blip r:embed="rId5" cstate="print">
            <a:clrChange>
              <a:clrFrom>
                <a:srgbClr val="000000"/>
              </a:clrFrom>
              <a:clrTo>
                <a:srgbClr val="000000">
                  <a:alpha val="0"/>
                </a:srgbClr>
              </a:clrTo>
            </a:clrChange>
          </a:blip>
          <a:stretch>
            <a:fillRect/>
          </a:stretch>
        </p:blipFill>
        <p:spPr>
          <a:xfrm>
            <a:off x="2" y="5971397"/>
            <a:ext cx="576060" cy="886601"/>
          </a:xfrm>
          <a:prstGeom prst="rect">
            <a:avLst/>
          </a:prstGeom>
        </p:spPr>
      </p:pic>
      <p:pic>
        <p:nvPicPr>
          <p:cNvPr id="8" name="Picture 7" descr="Cheese-image-1270x714.jpg"/>
          <p:cNvPicPr>
            <a:picLocks noChangeAspect="1"/>
          </p:cNvPicPr>
          <p:nvPr/>
        </p:nvPicPr>
        <p:blipFill>
          <a:blip r:embed="rId6" cstate="print"/>
          <a:stretch>
            <a:fillRect/>
          </a:stretch>
        </p:blipFill>
        <p:spPr>
          <a:xfrm>
            <a:off x="7693397" y="3371399"/>
            <a:ext cx="1932907" cy="2172884"/>
          </a:xfrm>
          <a:prstGeom prst="rect">
            <a:avLst/>
          </a:prstGeom>
        </p:spPr>
      </p:pic>
      <p:pic>
        <p:nvPicPr>
          <p:cNvPr id="13" name="Picture 12" descr="images.jpg"/>
          <p:cNvPicPr>
            <a:picLocks noChangeAspect="1"/>
          </p:cNvPicPr>
          <p:nvPr/>
        </p:nvPicPr>
        <p:blipFill>
          <a:blip r:embed="rId7"/>
          <a:stretch>
            <a:fillRect/>
          </a:stretch>
        </p:blipFill>
        <p:spPr>
          <a:xfrm>
            <a:off x="9717989" y="3371399"/>
            <a:ext cx="1578100" cy="2116175"/>
          </a:xfrm>
          <a:prstGeom prst="rect">
            <a:avLst/>
          </a:prstGeom>
        </p:spPr>
      </p:pic>
    </p:spTree>
    <p:extLst>
      <p:ext uri="{BB962C8B-B14F-4D97-AF65-F5344CB8AC3E}">
        <p14:creationId xmlns:p14="http://schemas.microsoft.com/office/powerpoint/2010/main" val="256592081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atc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2145</Words>
  <Application>Microsoft Office PowerPoint</Application>
  <PresentationFormat>Widescreen</PresentationFormat>
  <Paragraphs>225</Paragraphs>
  <Slides>12</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12</vt:i4>
      </vt:variant>
    </vt:vector>
  </HeadingPairs>
  <TitlesOfParts>
    <vt:vector size="24" baseType="lpstr">
      <vt:lpstr>Arial</vt:lpstr>
      <vt:lpstr>Arial Unicode MS</vt:lpstr>
      <vt:lpstr>Calibri</vt:lpstr>
      <vt:lpstr>Impact</vt:lpstr>
      <vt:lpstr>Roboto Regular</vt:lpstr>
      <vt:lpstr>Symbol</vt:lpstr>
      <vt:lpstr>Times New Roman</vt:lpstr>
      <vt:lpstr>Tw Cen MT</vt:lpstr>
      <vt:lpstr>Verdana</vt:lpstr>
      <vt:lpstr>Wingdings</vt:lpstr>
      <vt:lpstr>NewsPrint</vt:lpstr>
      <vt:lpstr>Thatch</vt:lpstr>
      <vt:lpstr>PowerPoint Presentation</vt:lpstr>
      <vt:lpstr>PowerPoint Presentation</vt:lpstr>
      <vt:lpstr>PowerPoint Presentation</vt:lpstr>
      <vt:lpstr>PowerPoint Presentation</vt:lpstr>
      <vt:lpstr>PowerPoint Presentation</vt:lpstr>
      <vt:lpstr>PowerPoint Presentation</vt:lpstr>
      <vt:lpstr>ZARAI TARAQIATI BANK LIMITED</vt:lpstr>
      <vt:lpstr>BRIEF FEATURES OF NEW SCHEMES  </vt:lpstr>
      <vt:lpstr>BRIEF FEATURES OF NEW SCHEMES </vt:lpstr>
      <vt:lpstr>BRIEF FEATURES OF NEW SCHEMES (In progress)</vt:lpstr>
      <vt:lpstr>BRIEF FEATURES OF NEW SCHEMES (In progress) </vt:lpstr>
      <vt:lpstr> The information has been compiled by Mr. Zaigham M. Rizvi from self study and from different sources. He is grateful to all those serving this noble cause in some form or the other.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ZMR</dc:creator>
  <cp:lastModifiedBy>ZMR</cp:lastModifiedBy>
  <cp:revision>29</cp:revision>
  <dcterms:created xsi:type="dcterms:W3CDTF">2021-12-11T09:08:00Z</dcterms:created>
  <dcterms:modified xsi:type="dcterms:W3CDTF">2021-12-12T11:32:22Z</dcterms:modified>
</cp:coreProperties>
</file>